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7" r:id="rId2"/>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a:t>Profits</a:t>
            </a:r>
            <a:r>
              <a:rPr lang="en-IN" baseline="0"/>
              <a:t> for 3 Years for Super Beard</a:t>
            </a:r>
            <a:endParaRPr lang="en-IN"/>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'Year 3'!$Q$7</c:f>
              <c:strCache>
                <c:ptCount val="1"/>
                <c:pt idx="0">
                  <c:v>Gross Profit</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'Year 3'!$R$6:$T$6</c:f>
              <c:strCache>
                <c:ptCount val="3"/>
                <c:pt idx="0">
                  <c:v>year 1</c:v>
                </c:pt>
                <c:pt idx="1">
                  <c:v>year 2</c:v>
                </c:pt>
                <c:pt idx="2">
                  <c:v>year 3</c:v>
                </c:pt>
              </c:strCache>
            </c:strRef>
          </c:cat>
          <c:val>
            <c:numRef>
              <c:f>'Year 3'!$R$7:$T$7</c:f>
              <c:numCache>
                <c:formatCode>#,##0;\(#,##0\)</c:formatCode>
                <c:ptCount val="3"/>
                <c:pt idx="0">
                  <c:v>163000</c:v>
                </c:pt>
                <c:pt idx="1">
                  <c:v>416000</c:v>
                </c:pt>
                <c:pt idx="2">
                  <c:v>514000</c:v>
                </c:pt>
              </c:numCache>
            </c:numRef>
          </c:val>
          <c:smooth val="0"/>
          <c:extLst>
            <c:ext xmlns:c16="http://schemas.microsoft.com/office/drawing/2014/chart" uri="{C3380CC4-5D6E-409C-BE32-E72D297353CC}">
              <c16:uniqueId val="{00000000-F4B0-4315-ABD2-B0900683E5E5}"/>
            </c:ext>
          </c:extLst>
        </c:ser>
        <c:ser>
          <c:idx val="1"/>
          <c:order val="1"/>
          <c:tx>
            <c:strRef>
              <c:f>'Year 3'!$Q$8</c:f>
              <c:strCache>
                <c:ptCount val="1"/>
                <c:pt idx="0">
                  <c:v>Net Profit</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'Year 3'!$R$6:$T$6</c:f>
              <c:strCache>
                <c:ptCount val="3"/>
                <c:pt idx="0">
                  <c:v>year 1</c:v>
                </c:pt>
                <c:pt idx="1">
                  <c:v>year 2</c:v>
                </c:pt>
                <c:pt idx="2">
                  <c:v>year 3</c:v>
                </c:pt>
              </c:strCache>
            </c:strRef>
          </c:cat>
          <c:val>
            <c:numRef>
              <c:f>'Year 3'!$R$8:$T$8</c:f>
              <c:numCache>
                <c:formatCode>#,##0;\(#,##0\)</c:formatCode>
                <c:ptCount val="3"/>
                <c:pt idx="0">
                  <c:v>24436</c:v>
                </c:pt>
                <c:pt idx="1">
                  <c:v>246330</c:v>
                </c:pt>
                <c:pt idx="2">
                  <c:v>280350</c:v>
                </c:pt>
              </c:numCache>
            </c:numRef>
          </c:val>
          <c:smooth val="0"/>
          <c:extLst>
            <c:ext xmlns:c16="http://schemas.microsoft.com/office/drawing/2014/chart" uri="{C3380CC4-5D6E-409C-BE32-E72D297353CC}">
              <c16:uniqueId val="{00000001-F4B0-4315-ABD2-B0900683E5E5}"/>
            </c:ext>
          </c:extLst>
        </c:ser>
        <c:dLbls>
          <c:showLegendKey val="0"/>
          <c:showVal val="0"/>
          <c:showCatName val="0"/>
          <c:showSerName val="0"/>
          <c:showPercent val="0"/>
          <c:showBubbleSize val="0"/>
        </c:dLbls>
        <c:marker val="1"/>
        <c:smooth val="0"/>
        <c:axId val="473052464"/>
        <c:axId val="473052792"/>
      </c:lineChart>
      <c:catAx>
        <c:axId val="473052464"/>
        <c:scaling>
          <c:orientation val="minMax"/>
        </c:scaling>
        <c:delete val="0"/>
        <c:axPos val="b"/>
        <c:numFmt formatCode="General" sourceLinked="1"/>
        <c:majorTickMark val="none"/>
        <c:minorTickMark val="none"/>
        <c:tickLblPos val="nextTo"/>
        <c:spPr>
          <a:noFill/>
          <a:ln w="9525">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3052792"/>
        <c:crosses val="autoZero"/>
        <c:auto val="1"/>
        <c:lblAlgn val="ctr"/>
        <c:lblOffset val="100"/>
        <c:noMultiLvlLbl val="0"/>
      </c:catAx>
      <c:valAx>
        <c:axId val="473052792"/>
        <c:scaling>
          <c:orientation val="minMax"/>
        </c:scaling>
        <c:delete val="0"/>
        <c:axPos val="l"/>
        <c:majorGridlines>
          <c:spPr>
            <a:ln w="9525">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3052464"/>
        <c:crosses val="autoZero"/>
        <c:crossBetween val="between"/>
      </c:valAx>
      <c:dTable>
        <c:showHorzBorder val="1"/>
        <c:showVertBorder val="1"/>
        <c:showOutline val="1"/>
        <c:showKeys val="1"/>
        <c:spPr>
          <a:noFill/>
          <a:ln w="9525">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round/>
      </a:ln>
    </cs:spPr>
  </cs:dropLine>
  <cs:errorBar>
    <cs:lnRef idx="0"/>
    <cs:fillRef idx="0"/>
    <cs:effectRef idx="0"/>
    <cs:fontRef idx="minor">
      <a:schemeClr val="tx1"/>
    </cs:fontRef>
    <cs:spPr>
      <a:ln w="9525">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a:solidFill>
          <a:schemeClr val="tx1">
            <a:lumMod val="15000"/>
            <a:lumOff val="85000"/>
          </a:schemeClr>
        </a:solidFill>
        <a:round/>
      </a:ln>
    </cs:spPr>
  </cs:gridlineMajor>
  <cs:gridlineMinor>
    <cs:lnRef idx="0"/>
    <cs:fillRef idx="0"/>
    <cs:effectRef idx="0"/>
    <cs:fontRef idx="minor">
      <a:schemeClr val="tx1"/>
    </cs:fontRef>
    <cs:spPr>
      <a:ln w="9525">
        <a:solidFill>
          <a:schemeClr val="tx1">
            <a:lumMod val="5000"/>
            <a:lumOff val="95000"/>
          </a:schemeClr>
        </a:solidFill>
        <a:round/>
      </a:ln>
    </cs:spPr>
  </cs:gridlineMinor>
  <cs:hiLoLine>
    <cs:lnRef idx="0"/>
    <cs:fillRef idx="0"/>
    <cs:effectRef idx="0"/>
    <cs:fontRef idx="minor">
      <a:schemeClr val="tx1"/>
    </cs:fontRef>
    <cs:spPr>
      <a:ln w="9525">
        <a:solidFill>
          <a:schemeClr val="tx1">
            <a:lumMod val="75000"/>
            <a:lumOff val="25000"/>
          </a:schemeClr>
        </a:solidFill>
        <a:round/>
      </a:ln>
    </cs:spPr>
  </cs:hiLoLine>
  <cs:leaderLine>
    <cs:lnRef idx="0"/>
    <cs:fillRef idx="0"/>
    <cs:effectRef idx="0"/>
    <cs:fontRef idx="minor">
      <a:schemeClr val="tx1"/>
    </cs:fontRef>
    <cs:spPr>
      <a:ln w="9525">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052077-C052-4F5E-97FA-8A32491CBEC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IN"/>
        </a:p>
      </dgm:t>
    </dgm:pt>
    <dgm:pt modelId="{2B1D43CD-7684-4819-9D6D-DE52E1385F55}">
      <dgm:prSet phldrT="[Text]"/>
      <dgm:spPr/>
      <dgm:t>
        <a:bodyPr/>
        <a:lstStyle/>
        <a:p>
          <a:r>
            <a:rPr lang="en-IN" dirty="0"/>
            <a:t>Short Term Objectives</a:t>
          </a:r>
        </a:p>
      </dgm:t>
    </dgm:pt>
    <dgm:pt modelId="{71D170EE-814E-4271-ADE5-46D44D62EB90}" type="parTrans" cxnId="{B0331CD7-0FC3-4428-92BF-5A866D429B08}">
      <dgm:prSet/>
      <dgm:spPr/>
      <dgm:t>
        <a:bodyPr/>
        <a:lstStyle/>
        <a:p>
          <a:endParaRPr lang="en-IN"/>
        </a:p>
      </dgm:t>
    </dgm:pt>
    <dgm:pt modelId="{B3A1991C-3A7A-44DC-8ABA-C0C56C0ED96E}" type="sibTrans" cxnId="{B0331CD7-0FC3-4428-92BF-5A866D429B08}">
      <dgm:prSet/>
      <dgm:spPr/>
      <dgm:t>
        <a:bodyPr/>
        <a:lstStyle/>
        <a:p>
          <a:endParaRPr lang="en-IN"/>
        </a:p>
      </dgm:t>
    </dgm:pt>
    <dgm:pt modelId="{B5DA6A21-955A-4E60-B85D-95555EA0BF68}">
      <dgm:prSet phldrT="[Text]"/>
      <dgm:spPr/>
      <dgm:t>
        <a:bodyPr/>
        <a:lstStyle/>
        <a:p>
          <a:pPr>
            <a:buFont typeface="Symbol" panose="05050102010706020507" pitchFamily="18" charset="2"/>
            <a:buChar char=""/>
          </a:pPr>
          <a:r>
            <a:rPr lang="en-GB" dirty="0"/>
            <a:t>To set up the business in London, the UK</a:t>
          </a:r>
          <a:endParaRPr lang="en-IN" dirty="0"/>
        </a:p>
      </dgm:t>
    </dgm:pt>
    <dgm:pt modelId="{7C6F94FA-08A5-45E7-92E0-CD174169E50C}" type="parTrans" cxnId="{5A943A81-72D2-4222-A5B0-B459E792463F}">
      <dgm:prSet/>
      <dgm:spPr/>
      <dgm:t>
        <a:bodyPr/>
        <a:lstStyle/>
        <a:p>
          <a:endParaRPr lang="en-IN"/>
        </a:p>
      </dgm:t>
    </dgm:pt>
    <dgm:pt modelId="{623F615B-B60A-4805-AC6C-1BFEE50A04A3}" type="sibTrans" cxnId="{5A943A81-72D2-4222-A5B0-B459E792463F}">
      <dgm:prSet/>
      <dgm:spPr/>
      <dgm:t>
        <a:bodyPr/>
        <a:lstStyle/>
        <a:p>
          <a:endParaRPr lang="en-IN"/>
        </a:p>
      </dgm:t>
    </dgm:pt>
    <dgm:pt modelId="{A168BE61-BEB6-4A4C-8D53-7FCB3FB92384}">
      <dgm:prSet phldrT="[Text]"/>
      <dgm:spPr/>
      <dgm:t>
        <a:bodyPr/>
        <a:lstStyle/>
        <a:p>
          <a:r>
            <a:rPr lang="en-IN" dirty="0"/>
            <a:t>Medium Term Objectives</a:t>
          </a:r>
        </a:p>
      </dgm:t>
    </dgm:pt>
    <dgm:pt modelId="{CDAAB2C3-04DD-4EC1-81AA-EFB3B91BFB88}" type="parTrans" cxnId="{8ADB0001-7DE9-4765-83A2-F39B314143DE}">
      <dgm:prSet/>
      <dgm:spPr/>
      <dgm:t>
        <a:bodyPr/>
        <a:lstStyle/>
        <a:p>
          <a:endParaRPr lang="en-IN"/>
        </a:p>
      </dgm:t>
    </dgm:pt>
    <dgm:pt modelId="{16C07EED-C631-42C1-8131-50F4FF354EE2}" type="sibTrans" cxnId="{8ADB0001-7DE9-4765-83A2-F39B314143DE}">
      <dgm:prSet/>
      <dgm:spPr/>
      <dgm:t>
        <a:bodyPr/>
        <a:lstStyle/>
        <a:p>
          <a:endParaRPr lang="en-IN"/>
        </a:p>
      </dgm:t>
    </dgm:pt>
    <dgm:pt modelId="{CC434285-2154-4563-A032-B98D2CF53407}">
      <dgm:prSet phldrT="[Text]"/>
      <dgm:spPr/>
      <dgm:t>
        <a:bodyPr/>
        <a:lstStyle/>
        <a:p>
          <a:pPr>
            <a:buFont typeface="Symbol" panose="05050102010706020507" pitchFamily="18" charset="2"/>
            <a:buChar char=""/>
          </a:pPr>
          <a:r>
            <a:rPr lang="en-GB" dirty="0"/>
            <a:t>To set up exclusive stores of Super Beard in the UK</a:t>
          </a:r>
          <a:endParaRPr lang="en-IN" dirty="0"/>
        </a:p>
      </dgm:t>
    </dgm:pt>
    <dgm:pt modelId="{67314401-2927-46E3-BE94-3B9F34B21043}" type="parTrans" cxnId="{2B76C58B-A594-439A-A436-553335346CB8}">
      <dgm:prSet/>
      <dgm:spPr/>
      <dgm:t>
        <a:bodyPr/>
        <a:lstStyle/>
        <a:p>
          <a:endParaRPr lang="en-IN"/>
        </a:p>
      </dgm:t>
    </dgm:pt>
    <dgm:pt modelId="{B035C0A1-F539-4FE6-B5C0-3F6B3D590622}" type="sibTrans" cxnId="{2B76C58B-A594-439A-A436-553335346CB8}">
      <dgm:prSet/>
      <dgm:spPr/>
      <dgm:t>
        <a:bodyPr/>
        <a:lstStyle/>
        <a:p>
          <a:endParaRPr lang="en-IN"/>
        </a:p>
      </dgm:t>
    </dgm:pt>
    <dgm:pt modelId="{C369689C-A4DE-445A-9A7B-84E2E93EC0C5}">
      <dgm:prSet phldrT="[Text]"/>
      <dgm:spPr/>
      <dgm:t>
        <a:bodyPr/>
        <a:lstStyle/>
        <a:p>
          <a:r>
            <a:rPr lang="en-IN" dirty="0"/>
            <a:t>Long Term Objectives</a:t>
          </a:r>
        </a:p>
      </dgm:t>
    </dgm:pt>
    <dgm:pt modelId="{25F87B55-F595-4552-99A6-3CA99724AFA9}" type="parTrans" cxnId="{8F89DA3D-7E23-4C74-BC07-1F53E54CFB7D}">
      <dgm:prSet/>
      <dgm:spPr/>
      <dgm:t>
        <a:bodyPr/>
        <a:lstStyle/>
        <a:p>
          <a:endParaRPr lang="en-IN"/>
        </a:p>
      </dgm:t>
    </dgm:pt>
    <dgm:pt modelId="{4967EBB4-F74E-406E-944C-26DBB525043A}" type="sibTrans" cxnId="{8F89DA3D-7E23-4C74-BC07-1F53E54CFB7D}">
      <dgm:prSet/>
      <dgm:spPr/>
      <dgm:t>
        <a:bodyPr/>
        <a:lstStyle/>
        <a:p>
          <a:endParaRPr lang="en-IN"/>
        </a:p>
      </dgm:t>
    </dgm:pt>
    <dgm:pt modelId="{BEF5CC7F-DF17-4602-959A-B780BFC190F4}">
      <dgm:prSet phldrT="[Text]"/>
      <dgm:spPr/>
      <dgm:t>
        <a:bodyPr/>
        <a:lstStyle/>
        <a:p>
          <a:pPr>
            <a:buFont typeface="Symbol" panose="05050102010706020507" pitchFamily="18" charset="2"/>
            <a:buChar char=""/>
          </a:pPr>
          <a:r>
            <a:rPr lang="en-GB" dirty="0"/>
            <a:t>To set up on organic set-up for extraction of essential oils thus moving towards backward integration</a:t>
          </a:r>
          <a:endParaRPr lang="en-IN" dirty="0"/>
        </a:p>
      </dgm:t>
    </dgm:pt>
    <dgm:pt modelId="{DA5ECA7E-594B-40AD-AF88-1434A7ABE391}" type="parTrans" cxnId="{8A90F40F-84A1-4161-8088-FF9358A1B81A}">
      <dgm:prSet/>
      <dgm:spPr/>
      <dgm:t>
        <a:bodyPr/>
        <a:lstStyle/>
        <a:p>
          <a:endParaRPr lang="en-IN"/>
        </a:p>
      </dgm:t>
    </dgm:pt>
    <dgm:pt modelId="{1B635135-72A4-4859-A982-8E38A70BB360}" type="sibTrans" cxnId="{8A90F40F-84A1-4161-8088-FF9358A1B81A}">
      <dgm:prSet/>
      <dgm:spPr/>
      <dgm:t>
        <a:bodyPr/>
        <a:lstStyle/>
        <a:p>
          <a:endParaRPr lang="en-IN"/>
        </a:p>
      </dgm:t>
    </dgm:pt>
    <dgm:pt modelId="{42619068-44C8-4697-B8BC-553CBE59FA59}">
      <dgm:prSet/>
      <dgm:spPr/>
      <dgm:t>
        <a:bodyPr/>
        <a:lstStyle/>
        <a:p>
          <a:pPr>
            <a:buFont typeface="Symbol" panose="05050102010706020507" pitchFamily="18" charset="2"/>
            <a:buChar char=""/>
          </a:pPr>
          <a:r>
            <a:rPr lang="en-GB"/>
            <a:t>To achieve an average flow of consumers that is 1 consumer on a daily basis after 1 month of the business starts its operations</a:t>
          </a:r>
          <a:endParaRPr lang="en-IN"/>
        </a:p>
      </dgm:t>
    </dgm:pt>
    <dgm:pt modelId="{B930B9B8-EDAF-457C-999F-6544E51F07FE}" type="parTrans" cxnId="{33CBD51F-4559-4BC1-9A82-13438ADCEC6C}">
      <dgm:prSet/>
      <dgm:spPr/>
      <dgm:t>
        <a:bodyPr/>
        <a:lstStyle/>
        <a:p>
          <a:endParaRPr lang="en-IN"/>
        </a:p>
      </dgm:t>
    </dgm:pt>
    <dgm:pt modelId="{036649D4-E1F7-4F8F-991A-968E25B74788}" type="sibTrans" cxnId="{33CBD51F-4559-4BC1-9A82-13438ADCEC6C}">
      <dgm:prSet/>
      <dgm:spPr/>
      <dgm:t>
        <a:bodyPr/>
        <a:lstStyle/>
        <a:p>
          <a:endParaRPr lang="en-IN"/>
        </a:p>
      </dgm:t>
    </dgm:pt>
    <dgm:pt modelId="{362F2E24-0C3E-47D9-A192-A7258D80E9BB}">
      <dgm:prSet/>
      <dgm:spPr/>
      <dgm:t>
        <a:bodyPr/>
        <a:lstStyle/>
        <a:p>
          <a:pPr>
            <a:buFont typeface="Symbol" panose="05050102010706020507" pitchFamily="18" charset="2"/>
            <a:buChar char=""/>
          </a:pPr>
          <a:r>
            <a:rPr lang="en-GB"/>
            <a:t>Considering the feedback of consumers availed through feedback forms thus gaining an understanding of the needs and demands of the market. </a:t>
          </a:r>
          <a:endParaRPr lang="en-IN"/>
        </a:p>
      </dgm:t>
    </dgm:pt>
    <dgm:pt modelId="{8E191955-EC55-4EA8-9674-527AAB692B66}" type="parTrans" cxnId="{73FCB941-7DBF-4DF3-88E2-5F6C64A94F6B}">
      <dgm:prSet/>
      <dgm:spPr/>
      <dgm:t>
        <a:bodyPr/>
        <a:lstStyle/>
        <a:p>
          <a:endParaRPr lang="en-IN"/>
        </a:p>
      </dgm:t>
    </dgm:pt>
    <dgm:pt modelId="{0937A140-9F55-4345-A404-376EB6F04D17}" type="sibTrans" cxnId="{73FCB941-7DBF-4DF3-88E2-5F6C64A94F6B}">
      <dgm:prSet/>
      <dgm:spPr/>
      <dgm:t>
        <a:bodyPr/>
        <a:lstStyle/>
        <a:p>
          <a:endParaRPr lang="en-IN"/>
        </a:p>
      </dgm:t>
    </dgm:pt>
    <dgm:pt modelId="{E513C3B1-C782-48E7-9AB3-FC1FB6B408A0}">
      <dgm:prSet/>
      <dgm:spPr/>
      <dgm:t>
        <a:bodyPr/>
        <a:lstStyle/>
        <a:p>
          <a:pPr>
            <a:buFont typeface="Symbol" panose="05050102010706020507" pitchFamily="18" charset="2"/>
            <a:buChar char=""/>
          </a:pPr>
          <a:r>
            <a:rPr lang="en-GB" dirty="0"/>
            <a:t>Based on the feedback deigning measures for ensuring enhanced consumer satisfaction as well as bring changes to support wider acceptability by the target audience</a:t>
          </a:r>
          <a:endParaRPr lang="en-IN" dirty="0"/>
        </a:p>
      </dgm:t>
    </dgm:pt>
    <dgm:pt modelId="{78AB3A72-0CAB-4412-8D16-C1022EB810BE}" type="parTrans" cxnId="{3D21670E-5D14-403E-BCAA-4223C33BCFD0}">
      <dgm:prSet/>
      <dgm:spPr/>
      <dgm:t>
        <a:bodyPr/>
        <a:lstStyle/>
        <a:p>
          <a:endParaRPr lang="en-IN"/>
        </a:p>
      </dgm:t>
    </dgm:pt>
    <dgm:pt modelId="{1277649F-0999-4A7B-8EDA-6857DC2B0111}" type="sibTrans" cxnId="{3D21670E-5D14-403E-BCAA-4223C33BCFD0}">
      <dgm:prSet/>
      <dgm:spPr/>
      <dgm:t>
        <a:bodyPr/>
        <a:lstStyle/>
        <a:p>
          <a:endParaRPr lang="en-IN"/>
        </a:p>
      </dgm:t>
    </dgm:pt>
    <dgm:pt modelId="{D0567F13-FF25-4F5F-A3CD-85B8DCC5CF12}">
      <dgm:prSet/>
      <dgm:spPr/>
      <dgm:t>
        <a:bodyPr/>
        <a:lstStyle/>
        <a:p>
          <a:pPr>
            <a:buFont typeface="Symbol" panose="05050102010706020507" pitchFamily="18" charset="2"/>
            <a:buChar char=""/>
          </a:pPr>
          <a:r>
            <a:rPr lang="en-GB"/>
            <a:t>To be featured in one of the best fashion magazines for men in the UK that is Mens Fashion Magazine within a span of 2 years</a:t>
          </a:r>
          <a:endParaRPr lang="en-IN"/>
        </a:p>
      </dgm:t>
    </dgm:pt>
    <dgm:pt modelId="{B91D0F3A-973F-4F11-8DF4-70F64E6F3B19}" type="parTrans" cxnId="{74245324-AA8B-44B7-B1CC-E270201D3DAA}">
      <dgm:prSet/>
      <dgm:spPr/>
      <dgm:t>
        <a:bodyPr/>
        <a:lstStyle/>
        <a:p>
          <a:endParaRPr lang="en-IN"/>
        </a:p>
      </dgm:t>
    </dgm:pt>
    <dgm:pt modelId="{D22638B7-BC75-4823-8D9A-6442285CC18F}" type="sibTrans" cxnId="{74245324-AA8B-44B7-B1CC-E270201D3DAA}">
      <dgm:prSet/>
      <dgm:spPr/>
      <dgm:t>
        <a:bodyPr/>
        <a:lstStyle/>
        <a:p>
          <a:endParaRPr lang="en-IN"/>
        </a:p>
      </dgm:t>
    </dgm:pt>
    <dgm:pt modelId="{261D3FAE-C9E1-45B4-93FF-C196EC735A2B}">
      <dgm:prSet/>
      <dgm:spPr/>
      <dgm:t>
        <a:bodyPr/>
        <a:lstStyle/>
        <a:p>
          <a:pPr>
            <a:buFont typeface="Symbol" panose="05050102010706020507" pitchFamily="18" charset="2"/>
            <a:buChar char=""/>
          </a:pPr>
          <a:r>
            <a:rPr lang="en-IN"/>
            <a:t>To be able to expand into international markets like Asian countries, European nations and Middle-East nations</a:t>
          </a:r>
        </a:p>
      </dgm:t>
    </dgm:pt>
    <dgm:pt modelId="{1ADBC654-A69C-4E20-A785-A59AA88309CA}" type="parTrans" cxnId="{7FF42C7B-068F-43FA-9B39-A670A457899A}">
      <dgm:prSet/>
      <dgm:spPr/>
      <dgm:t>
        <a:bodyPr/>
        <a:lstStyle/>
        <a:p>
          <a:endParaRPr lang="en-IN"/>
        </a:p>
      </dgm:t>
    </dgm:pt>
    <dgm:pt modelId="{29F2DB6B-AA21-4178-AD72-47BEFEC919D2}" type="sibTrans" cxnId="{7FF42C7B-068F-43FA-9B39-A670A457899A}">
      <dgm:prSet/>
      <dgm:spPr/>
      <dgm:t>
        <a:bodyPr/>
        <a:lstStyle/>
        <a:p>
          <a:endParaRPr lang="en-IN"/>
        </a:p>
      </dgm:t>
    </dgm:pt>
    <dgm:pt modelId="{BB058768-7971-48E1-8F4B-E2FE6F9DEEE0}">
      <dgm:prSet/>
      <dgm:spPr/>
      <dgm:t>
        <a:bodyPr/>
        <a:lstStyle/>
        <a:p>
          <a:pPr>
            <a:buFont typeface="Symbol" panose="05050102010706020507" pitchFamily="18" charset="2"/>
            <a:buChar char=""/>
          </a:pPr>
          <a:r>
            <a:rPr lang="en-IN" dirty="0"/>
            <a:t>To be able to add new products and services within the existing portfolio </a:t>
          </a:r>
        </a:p>
      </dgm:t>
    </dgm:pt>
    <dgm:pt modelId="{4AC282B4-E74E-48A8-881F-A612F68BC6E9}" type="parTrans" cxnId="{2CBB2433-B93F-408F-A380-29CFE2D76042}">
      <dgm:prSet/>
      <dgm:spPr/>
      <dgm:t>
        <a:bodyPr/>
        <a:lstStyle/>
        <a:p>
          <a:endParaRPr lang="en-IN"/>
        </a:p>
      </dgm:t>
    </dgm:pt>
    <dgm:pt modelId="{D1D1AE49-68E3-4A89-93DD-72581729F792}" type="sibTrans" cxnId="{2CBB2433-B93F-408F-A380-29CFE2D76042}">
      <dgm:prSet/>
      <dgm:spPr/>
      <dgm:t>
        <a:bodyPr/>
        <a:lstStyle/>
        <a:p>
          <a:endParaRPr lang="en-IN"/>
        </a:p>
      </dgm:t>
    </dgm:pt>
    <dgm:pt modelId="{10FB367B-9189-4CEE-AD1E-4E9F0E3FF819}">
      <dgm:prSet/>
      <dgm:spPr/>
      <dgm:t>
        <a:bodyPr/>
        <a:lstStyle/>
        <a:p>
          <a:pPr>
            <a:buFont typeface="Symbol" panose="05050102010706020507" pitchFamily="18" charset="2"/>
            <a:buChar char=""/>
          </a:pPr>
          <a:r>
            <a:rPr lang="en-GB" dirty="0"/>
            <a:t>To expand to American markets</a:t>
          </a:r>
          <a:endParaRPr lang="en-IN" dirty="0"/>
        </a:p>
      </dgm:t>
    </dgm:pt>
    <dgm:pt modelId="{33113DC3-2293-4E64-840A-1B003168583F}" type="parTrans" cxnId="{9F884520-7DA1-45FA-84ED-119A3B6234B1}">
      <dgm:prSet/>
      <dgm:spPr/>
      <dgm:t>
        <a:bodyPr/>
        <a:lstStyle/>
        <a:p>
          <a:endParaRPr lang="en-IN"/>
        </a:p>
      </dgm:t>
    </dgm:pt>
    <dgm:pt modelId="{9865307E-624E-447D-BF3A-5457B0D95C12}" type="sibTrans" cxnId="{9F884520-7DA1-45FA-84ED-119A3B6234B1}">
      <dgm:prSet/>
      <dgm:spPr/>
      <dgm:t>
        <a:bodyPr/>
        <a:lstStyle/>
        <a:p>
          <a:endParaRPr lang="en-IN"/>
        </a:p>
      </dgm:t>
    </dgm:pt>
    <dgm:pt modelId="{4C4F7BBB-6D70-4572-8BCA-8D643B4B77BF}" type="pres">
      <dgm:prSet presAssocID="{93052077-C052-4F5E-97FA-8A32491CBECA}" presName="Name0" presStyleCnt="0">
        <dgm:presLayoutVars>
          <dgm:dir/>
          <dgm:animLvl val="lvl"/>
          <dgm:resizeHandles val="exact"/>
        </dgm:presLayoutVars>
      </dgm:prSet>
      <dgm:spPr/>
    </dgm:pt>
    <dgm:pt modelId="{E58D7A49-871D-420F-9ED6-9F751FE21210}" type="pres">
      <dgm:prSet presAssocID="{2B1D43CD-7684-4819-9D6D-DE52E1385F55}" presName="composite" presStyleCnt="0"/>
      <dgm:spPr/>
    </dgm:pt>
    <dgm:pt modelId="{75E4BEEA-76BF-4B4B-AFA9-D7DBB0EB444D}" type="pres">
      <dgm:prSet presAssocID="{2B1D43CD-7684-4819-9D6D-DE52E1385F55}" presName="parTx" presStyleLbl="alignNode1" presStyleIdx="0" presStyleCnt="3">
        <dgm:presLayoutVars>
          <dgm:chMax val="0"/>
          <dgm:chPref val="0"/>
          <dgm:bulletEnabled val="1"/>
        </dgm:presLayoutVars>
      </dgm:prSet>
      <dgm:spPr/>
    </dgm:pt>
    <dgm:pt modelId="{4F305BBF-D883-43BE-8D6D-5DECA472C44B}" type="pres">
      <dgm:prSet presAssocID="{2B1D43CD-7684-4819-9D6D-DE52E1385F55}" presName="desTx" presStyleLbl="alignAccFollowNode1" presStyleIdx="0" presStyleCnt="3">
        <dgm:presLayoutVars>
          <dgm:bulletEnabled val="1"/>
        </dgm:presLayoutVars>
      </dgm:prSet>
      <dgm:spPr/>
    </dgm:pt>
    <dgm:pt modelId="{0A7FFC7C-7148-4668-80FB-744427037056}" type="pres">
      <dgm:prSet presAssocID="{B3A1991C-3A7A-44DC-8ABA-C0C56C0ED96E}" presName="space" presStyleCnt="0"/>
      <dgm:spPr/>
    </dgm:pt>
    <dgm:pt modelId="{CD915D78-9EB2-4E52-A4D6-5C4A8E4EDA29}" type="pres">
      <dgm:prSet presAssocID="{A168BE61-BEB6-4A4C-8D53-7FCB3FB92384}" presName="composite" presStyleCnt="0"/>
      <dgm:spPr/>
    </dgm:pt>
    <dgm:pt modelId="{A1620545-EC66-44D8-972F-952DC4CDBECC}" type="pres">
      <dgm:prSet presAssocID="{A168BE61-BEB6-4A4C-8D53-7FCB3FB92384}" presName="parTx" presStyleLbl="alignNode1" presStyleIdx="1" presStyleCnt="3">
        <dgm:presLayoutVars>
          <dgm:chMax val="0"/>
          <dgm:chPref val="0"/>
          <dgm:bulletEnabled val="1"/>
        </dgm:presLayoutVars>
      </dgm:prSet>
      <dgm:spPr/>
    </dgm:pt>
    <dgm:pt modelId="{2A66FD25-3446-4180-A7DB-22B77E52408A}" type="pres">
      <dgm:prSet presAssocID="{A168BE61-BEB6-4A4C-8D53-7FCB3FB92384}" presName="desTx" presStyleLbl="alignAccFollowNode1" presStyleIdx="1" presStyleCnt="3">
        <dgm:presLayoutVars>
          <dgm:bulletEnabled val="1"/>
        </dgm:presLayoutVars>
      </dgm:prSet>
      <dgm:spPr/>
    </dgm:pt>
    <dgm:pt modelId="{C68095CB-DA3A-47A5-B0A2-4FC5A374EBDE}" type="pres">
      <dgm:prSet presAssocID="{16C07EED-C631-42C1-8131-50F4FF354EE2}" presName="space" presStyleCnt="0"/>
      <dgm:spPr/>
    </dgm:pt>
    <dgm:pt modelId="{B04FB903-1F73-4F89-B309-F7AE28E9DE62}" type="pres">
      <dgm:prSet presAssocID="{C369689C-A4DE-445A-9A7B-84E2E93EC0C5}" presName="composite" presStyleCnt="0"/>
      <dgm:spPr/>
    </dgm:pt>
    <dgm:pt modelId="{7953B559-294C-4429-B7D3-EE384C9A8715}" type="pres">
      <dgm:prSet presAssocID="{C369689C-A4DE-445A-9A7B-84E2E93EC0C5}" presName="parTx" presStyleLbl="alignNode1" presStyleIdx="2" presStyleCnt="3">
        <dgm:presLayoutVars>
          <dgm:chMax val="0"/>
          <dgm:chPref val="0"/>
          <dgm:bulletEnabled val="1"/>
        </dgm:presLayoutVars>
      </dgm:prSet>
      <dgm:spPr/>
    </dgm:pt>
    <dgm:pt modelId="{8A50D7FD-F2EF-40A9-BB8B-5559CDAEA2A5}" type="pres">
      <dgm:prSet presAssocID="{C369689C-A4DE-445A-9A7B-84E2E93EC0C5}" presName="desTx" presStyleLbl="alignAccFollowNode1" presStyleIdx="2" presStyleCnt="3">
        <dgm:presLayoutVars>
          <dgm:bulletEnabled val="1"/>
        </dgm:presLayoutVars>
      </dgm:prSet>
      <dgm:spPr/>
    </dgm:pt>
  </dgm:ptLst>
  <dgm:cxnLst>
    <dgm:cxn modelId="{8ADB0001-7DE9-4765-83A2-F39B314143DE}" srcId="{93052077-C052-4F5E-97FA-8A32491CBECA}" destId="{A168BE61-BEB6-4A4C-8D53-7FCB3FB92384}" srcOrd="1" destOrd="0" parTransId="{CDAAB2C3-04DD-4EC1-81AA-EFB3B91BFB88}" sibTransId="{16C07EED-C631-42C1-8131-50F4FF354EE2}"/>
    <dgm:cxn modelId="{1FD7B006-5E09-404A-BF9E-EF386E3186C0}" type="presOf" srcId="{93052077-C052-4F5E-97FA-8A32491CBECA}" destId="{4C4F7BBB-6D70-4572-8BCA-8D643B4B77BF}" srcOrd="0" destOrd="0" presId="urn:microsoft.com/office/officeart/2005/8/layout/hList1"/>
    <dgm:cxn modelId="{3D21670E-5D14-403E-BCAA-4223C33BCFD0}" srcId="{2B1D43CD-7684-4819-9D6D-DE52E1385F55}" destId="{E513C3B1-C782-48E7-9AB3-FC1FB6B408A0}" srcOrd="3" destOrd="0" parTransId="{78AB3A72-0CAB-4412-8D16-C1022EB810BE}" sibTransId="{1277649F-0999-4A7B-8EDA-6857DC2B0111}"/>
    <dgm:cxn modelId="{8A90F40F-84A1-4161-8088-FF9358A1B81A}" srcId="{C369689C-A4DE-445A-9A7B-84E2E93EC0C5}" destId="{BEF5CC7F-DF17-4602-959A-B780BFC190F4}" srcOrd="0" destOrd="0" parTransId="{DA5ECA7E-594B-40AD-AF88-1434A7ABE391}" sibTransId="{1B635135-72A4-4859-A982-8E38A70BB360}"/>
    <dgm:cxn modelId="{DB7B331D-53D9-4860-B9AC-C210812470BA}" type="presOf" srcId="{CC434285-2154-4563-A032-B98D2CF53407}" destId="{2A66FD25-3446-4180-A7DB-22B77E52408A}" srcOrd="0" destOrd="0" presId="urn:microsoft.com/office/officeart/2005/8/layout/hList1"/>
    <dgm:cxn modelId="{33CBD51F-4559-4BC1-9A82-13438ADCEC6C}" srcId="{2B1D43CD-7684-4819-9D6D-DE52E1385F55}" destId="{42619068-44C8-4697-B8BC-553CBE59FA59}" srcOrd="1" destOrd="0" parTransId="{B930B9B8-EDAF-457C-999F-6544E51F07FE}" sibTransId="{036649D4-E1F7-4F8F-991A-968E25B74788}"/>
    <dgm:cxn modelId="{9F884520-7DA1-45FA-84ED-119A3B6234B1}" srcId="{C369689C-A4DE-445A-9A7B-84E2E93EC0C5}" destId="{10FB367B-9189-4CEE-AD1E-4E9F0E3FF819}" srcOrd="1" destOrd="0" parTransId="{33113DC3-2293-4E64-840A-1B003168583F}" sibTransId="{9865307E-624E-447D-BF3A-5457B0D95C12}"/>
    <dgm:cxn modelId="{74245324-AA8B-44B7-B1CC-E270201D3DAA}" srcId="{A168BE61-BEB6-4A4C-8D53-7FCB3FB92384}" destId="{D0567F13-FF25-4F5F-A3CD-85B8DCC5CF12}" srcOrd="1" destOrd="0" parTransId="{B91D0F3A-973F-4F11-8DF4-70F64E6F3B19}" sibTransId="{D22638B7-BC75-4823-8D9A-6442285CC18F}"/>
    <dgm:cxn modelId="{0061AD25-DB72-4D4D-BF1A-D9C9940421D8}" type="presOf" srcId="{BEF5CC7F-DF17-4602-959A-B780BFC190F4}" destId="{8A50D7FD-F2EF-40A9-BB8B-5559CDAEA2A5}" srcOrd="0" destOrd="0" presId="urn:microsoft.com/office/officeart/2005/8/layout/hList1"/>
    <dgm:cxn modelId="{2CBB2433-B93F-408F-A380-29CFE2D76042}" srcId="{A168BE61-BEB6-4A4C-8D53-7FCB3FB92384}" destId="{BB058768-7971-48E1-8F4B-E2FE6F9DEEE0}" srcOrd="3" destOrd="0" parTransId="{4AC282B4-E74E-48A8-881F-A612F68BC6E9}" sibTransId="{D1D1AE49-68E3-4A89-93DD-72581729F792}"/>
    <dgm:cxn modelId="{4DD4C935-C5F9-477B-B4CB-CC58F02C24EF}" type="presOf" srcId="{362F2E24-0C3E-47D9-A192-A7258D80E9BB}" destId="{4F305BBF-D883-43BE-8D6D-5DECA472C44B}" srcOrd="0" destOrd="2" presId="urn:microsoft.com/office/officeart/2005/8/layout/hList1"/>
    <dgm:cxn modelId="{98647338-D5F9-4A23-ABE4-48F41F0558DA}" type="presOf" srcId="{E513C3B1-C782-48E7-9AB3-FC1FB6B408A0}" destId="{4F305BBF-D883-43BE-8D6D-5DECA472C44B}" srcOrd="0" destOrd="3" presId="urn:microsoft.com/office/officeart/2005/8/layout/hList1"/>
    <dgm:cxn modelId="{8F89DA3D-7E23-4C74-BC07-1F53E54CFB7D}" srcId="{93052077-C052-4F5E-97FA-8A32491CBECA}" destId="{C369689C-A4DE-445A-9A7B-84E2E93EC0C5}" srcOrd="2" destOrd="0" parTransId="{25F87B55-F595-4552-99A6-3CA99724AFA9}" sibTransId="{4967EBB4-F74E-406E-944C-26DBB525043A}"/>
    <dgm:cxn modelId="{73FCB941-7DBF-4DF3-88E2-5F6C64A94F6B}" srcId="{2B1D43CD-7684-4819-9D6D-DE52E1385F55}" destId="{362F2E24-0C3E-47D9-A192-A7258D80E9BB}" srcOrd="2" destOrd="0" parTransId="{8E191955-EC55-4EA8-9674-527AAB692B66}" sibTransId="{0937A140-9F55-4345-A404-376EB6F04D17}"/>
    <dgm:cxn modelId="{04067C67-5C55-4785-AD1D-57094C5D49FA}" type="presOf" srcId="{B5DA6A21-955A-4E60-B85D-95555EA0BF68}" destId="{4F305BBF-D883-43BE-8D6D-5DECA472C44B}" srcOrd="0" destOrd="0" presId="urn:microsoft.com/office/officeart/2005/8/layout/hList1"/>
    <dgm:cxn modelId="{A6BF4158-9B9A-4408-BE60-61B0059B8E80}" type="presOf" srcId="{C369689C-A4DE-445A-9A7B-84E2E93EC0C5}" destId="{7953B559-294C-4429-B7D3-EE384C9A8715}" srcOrd="0" destOrd="0" presId="urn:microsoft.com/office/officeart/2005/8/layout/hList1"/>
    <dgm:cxn modelId="{7FF42C7B-068F-43FA-9B39-A670A457899A}" srcId="{A168BE61-BEB6-4A4C-8D53-7FCB3FB92384}" destId="{261D3FAE-C9E1-45B4-93FF-C196EC735A2B}" srcOrd="2" destOrd="0" parTransId="{1ADBC654-A69C-4E20-A785-A59AA88309CA}" sibTransId="{29F2DB6B-AA21-4178-AD72-47BEFEC919D2}"/>
    <dgm:cxn modelId="{5A943A81-72D2-4222-A5B0-B459E792463F}" srcId="{2B1D43CD-7684-4819-9D6D-DE52E1385F55}" destId="{B5DA6A21-955A-4E60-B85D-95555EA0BF68}" srcOrd="0" destOrd="0" parTransId="{7C6F94FA-08A5-45E7-92E0-CD174169E50C}" sibTransId="{623F615B-B60A-4805-AC6C-1BFEE50A04A3}"/>
    <dgm:cxn modelId="{3CA7628A-E412-4DF1-888A-2FDF60CF5A14}" type="presOf" srcId="{42619068-44C8-4697-B8BC-553CBE59FA59}" destId="{4F305BBF-D883-43BE-8D6D-5DECA472C44B}" srcOrd="0" destOrd="1" presId="urn:microsoft.com/office/officeart/2005/8/layout/hList1"/>
    <dgm:cxn modelId="{2B76C58B-A594-439A-A436-553335346CB8}" srcId="{A168BE61-BEB6-4A4C-8D53-7FCB3FB92384}" destId="{CC434285-2154-4563-A032-B98D2CF53407}" srcOrd="0" destOrd="0" parTransId="{67314401-2927-46E3-BE94-3B9F34B21043}" sibTransId="{B035C0A1-F539-4FE6-B5C0-3F6B3D590622}"/>
    <dgm:cxn modelId="{0AD7658E-CEE6-434B-928E-630FCA97A4B2}" type="presOf" srcId="{10FB367B-9189-4CEE-AD1E-4E9F0E3FF819}" destId="{8A50D7FD-F2EF-40A9-BB8B-5559CDAEA2A5}" srcOrd="0" destOrd="1" presId="urn:microsoft.com/office/officeart/2005/8/layout/hList1"/>
    <dgm:cxn modelId="{1CE20FAB-6CBB-4C72-9455-8BF071A598AB}" type="presOf" srcId="{D0567F13-FF25-4F5F-A3CD-85B8DCC5CF12}" destId="{2A66FD25-3446-4180-A7DB-22B77E52408A}" srcOrd="0" destOrd="1" presId="urn:microsoft.com/office/officeart/2005/8/layout/hList1"/>
    <dgm:cxn modelId="{60E287B0-D7A0-4EEA-96AB-F1961062321C}" type="presOf" srcId="{261D3FAE-C9E1-45B4-93FF-C196EC735A2B}" destId="{2A66FD25-3446-4180-A7DB-22B77E52408A}" srcOrd="0" destOrd="2" presId="urn:microsoft.com/office/officeart/2005/8/layout/hList1"/>
    <dgm:cxn modelId="{E45857B6-02F8-4B83-85D0-004E7F0B2074}" type="presOf" srcId="{BB058768-7971-48E1-8F4B-E2FE6F9DEEE0}" destId="{2A66FD25-3446-4180-A7DB-22B77E52408A}" srcOrd="0" destOrd="3" presId="urn:microsoft.com/office/officeart/2005/8/layout/hList1"/>
    <dgm:cxn modelId="{3B2F4BBA-D4F8-48D7-A7C6-B3CAA6346B1C}" type="presOf" srcId="{A168BE61-BEB6-4A4C-8D53-7FCB3FB92384}" destId="{A1620545-EC66-44D8-972F-952DC4CDBECC}" srcOrd="0" destOrd="0" presId="urn:microsoft.com/office/officeart/2005/8/layout/hList1"/>
    <dgm:cxn modelId="{B0331CD7-0FC3-4428-92BF-5A866D429B08}" srcId="{93052077-C052-4F5E-97FA-8A32491CBECA}" destId="{2B1D43CD-7684-4819-9D6D-DE52E1385F55}" srcOrd="0" destOrd="0" parTransId="{71D170EE-814E-4271-ADE5-46D44D62EB90}" sibTransId="{B3A1991C-3A7A-44DC-8ABA-C0C56C0ED96E}"/>
    <dgm:cxn modelId="{0F545FFA-B290-478D-82E8-C7C80DF50CD5}" type="presOf" srcId="{2B1D43CD-7684-4819-9D6D-DE52E1385F55}" destId="{75E4BEEA-76BF-4B4B-AFA9-D7DBB0EB444D}" srcOrd="0" destOrd="0" presId="urn:microsoft.com/office/officeart/2005/8/layout/hList1"/>
    <dgm:cxn modelId="{60611EC1-B565-4739-9136-DA9C35CDCC4A}" type="presParOf" srcId="{4C4F7BBB-6D70-4572-8BCA-8D643B4B77BF}" destId="{E58D7A49-871D-420F-9ED6-9F751FE21210}" srcOrd="0" destOrd="0" presId="urn:microsoft.com/office/officeart/2005/8/layout/hList1"/>
    <dgm:cxn modelId="{8E3FFEEE-2274-4332-BF7D-213E6248F81F}" type="presParOf" srcId="{E58D7A49-871D-420F-9ED6-9F751FE21210}" destId="{75E4BEEA-76BF-4B4B-AFA9-D7DBB0EB444D}" srcOrd="0" destOrd="0" presId="urn:microsoft.com/office/officeart/2005/8/layout/hList1"/>
    <dgm:cxn modelId="{EEA318E8-DDA1-4568-B74C-0F5C400104FC}" type="presParOf" srcId="{E58D7A49-871D-420F-9ED6-9F751FE21210}" destId="{4F305BBF-D883-43BE-8D6D-5DECA472C44B}" srcOrd="1" destOrd="0" presId="urn:microsoft.com/office/officeart/2005/8/layout/hList1"/>
    <dgm:cxn modelId="{EEDBC1E8-0877-4C8C-99BB-F094D329614E}" type="presParOf" srcId="{4C4F7BBB-6D70-4572-8BCA-8D643B4B77BF}" destId="{0A7FFC7C-7148-4668-80FB-744427037056}" srcOrd="1" destOrd="0" presId="urn:microsoft.com/office/officeart/2005/8/layout/hList1"/>
    <dgm:cxn modelId="{7AB91040-DDED-4318-8F71-FD5B60CB53EA}" type="presParOf" srcId="{4C4F7BBB-6D70-4572-8BCA-8D643B4B77BF}" destId="{CD915D78-9EB2-4E52-A4D6-5C4A8E4EDA29}" srcOrd="2" destOrd="0" presId="urn:microsoft.com/office/officeart/2005/8/layout/hList1"/>
    <dgm:cxn modelId="{DDAB8949-7FD3-4027-B30B-A4B113BE5AD1}" type="presParOf" srcId="{CD915D78-9EB2-4E52-A4D6-5C4A8E4EDA29}" destId="{A1620545-EC66-44D8-972F-952DC4CDBECC}" srcOrd="0" destOrd="0" presId="urn:microsoft.com/office/officeart/2005/8/layout/hList1"/>
    <dgm:cxn modelId="{1F7B5241-9315-4102-82A5-E06953D30768}" type="presParOf" srcId="{CD915D78-9EB2-4E52-A4D6-5C4A8E4EDA29}" destId="{2A66FD25-3446-4180-A7DB-22B77E52408A}" srcOrd="1" destOrd="0" presId="urn:microsoft.com/office/officeart/2005/8/layout/hList1"/>
    <dgm:cxn modelId="{49FBDF27-4FC6-4DA2-AA3B-8AB9E2B992EE}" type="presParOf" srcId="{4C4F7BBB-6D70-4572-8BCA-8D643B4B77BF}" destId="{C68095CB-DA3A-47A5-B0A2-4FC5A374EBDE}" srcOrd="3" destOrd="0" presId="urn:microsoft.com/office/officeart/2005/8/layout/hList1"/>
    <dgm:cxn modelId="{E65D8A7F-AB4C-4B45-BDD4-69C5AB4FC34F}" type="presParOf" srcId="{4C4F7BBB-6D70-4572-8BCA-8D643B4B77BF}" destId="{B04FB903-1F73-4F89-B309-F7AE28E9DE62}" srcOrd="4" destOrd="0" presId="urn:microsoft.com/office/officeart/2005/8/layout/hList1"/>
    <dgm:cxn modelId="{60076A4C-7051-4F0C-B129-00E1D33A70B5}" type="presParOf" srcId="{B04FB903-1F73-4F89-B309-F7AE28E9DE62}" destId="{7953B559-294C-4429-B7D3-EE384C9A8715}" srcOrd="0" destOrd="0" presId="urn:microsoft.com/office/officeart/2005/8/layout/hList1"/>
    <dgm:cxn modelId="{C18C004C-2A69-4A36-9D0B-48106F22181E}" type="presParOf" srcId="{B04FB903-1F73-4F89-B309-F7AE28E9DE62}" destId="{8A50D7FD-F2EF-40A9-BB8B-5559CDAEA2A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ED78CF-A10F-4BDB-909A-05B9EA78651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IN"/>
        </a:p>
      </dgm:t>
    </dgm:pt>
    <dgm:pt modelId="{BA43BAE6-754A-4BA0-9EE5-7E68429CE6D1}">
      <dgm:prSet phldrT="[Text]"/>
      <dgm:spPr/>
      <dgm:t>
        <a:bodyPr/>
        <a:lstStyle/>
        <a:p>
          <a:r>
            <a:rPr lang="en-IN" dirty="0"/>
            <a:t>POLITICAL</a:t>
          </a:r>
        </a:p>
      </dgm:t>
    </dgm:pt>
    <dgm:pt modelId="{4728AB46-DFE2-4C88-99AB-82942F21B1BF}" type="parTrans" cxnId="{E2551014-9ED2-4315-A6CD-F371112BD24E}">
      <dgm:prSet/>
      <dgm:spPr/>
      <dgm:t>
        <a:bodyPr/>
        <a:lstStyle/>
        <a:p>
          <a:endParaRPr lang="en-IN"/>
        </a:p>
      </dgm:t>
    </dgm:pt>
    <dgm:pt modelId="{FB1C91C7-C82B-4DB3-B488-B830E51CE0E7}" type="sibTrans" cxnId="{E2551014-9ED2-4315-A6CD-F371112BD24E}">
      <dgm:prSet/>
      <dgm:spPr/>
      <dgm:t>
        <a:bodyPr/>
        <a:lstStyle/>
        <a:p>
          <a:endParaRPr lang="en-IN"/>
        </a:p>
      </dgm:t>
    </dgm:pt>
    <dgm:pt modelId="{71DC81CA-BDFD-4411-BFCB-6D26958CD1E8}">
      <dgm:prSet phldrT="[Text]"/>
      <dgm:spPr/>
      <dgm:t>
        <a:bodyPr/>
        <a:lstStyle/>
        <a:p>
          <a:r>
            <a:rPr lang="en-IN" dirty="0"/>
            <a:t>Brexit – Change in political stability of the UK</a:t>
          </a:r>
        </a:p>
      </dgm:t>
    </dgm:pt>
    <dgm:pt modelId="{1AB1F4F4-7CC6-4E4E-BFEA-2502917CBC06}" type="parTrans" cxnId="{A23F64B6-0D83-4E5A-A1A2-880F93B53397}">
      <dgm:prSet/>
      <dgm:spPr/>
      <dgm:t>
        <a:bodyPr/>
        <a:lstStyle/>
        <a:p>
          <a:endParaRPr lang="en-IN"/>
        </a:p>
      </dgm:t>
    </dgm:pt>
    <dgm:pt modelId="{5C47AEDB-D12C-41F2-974C-659626265EDC}" type="sibTrans" cxnId="{A23F64B6-0D83-4E5A-A1A2-880F93B53397}">
      <dgm:prSet/>
      <dgm:spPr/>
      <dgm:t>
        <a:bodyPr/>
        <a:lstStyle/>
        <a:p>
          <a:endParaRPr lang="en-IN"/>
        </a:p>
      </dgm:t>
    </dgm:pt>
    <dgm:pt modelId="{D8781E59-6ECE-45CA-BB62-C7B1022DC271}">
      <dgm:prSet phldrT="[Text]"/>
      <dgm:spPr/>
      <dgm:t>
        <a:bodyPr/>
        <a:lstStyle/>
        <a:p>
          <a:r>
            <a:rPr lang="en-IN" dirty="0"/>
            <a:t>Alterations of relationships with the world and the EU</a:t>
          </a:r>
        </a:p>
      </dgm:t>
    </dgm:pt>
    <dgm:pt modelId="{16A1D1E7-BBEC-4279-BE7C-42A15107665B}" type="parTrans" cxnId="{58CBD000-13B1-4A75-A577-8B7C84F3FDFA}">
      <dgm:prSet/>
      <dgm:spPr/>
      <dgm:t>
        <a:bodyPr/>
        <a:lstStyle/>
        <a:p>
          <a:endParaRPr lang="en-IN"/>
        </a:p>
      </dgm:t>
    </dgm:pt>
    <dgm:pt modelId="{C5CB4640-80C5-4C95-A948-FE321E0592DD}" type="sibTrans" cxnId="{58CBD000-13B1-4A75-A577-8B7C84F3FDFA}">
      <dgm:prSet/>
      <dgm:spPr/>
      <dgm:t>
        <a:bodyPr/>
        <a:lstStyle/>
        <a:p>
          <a:endParaRPr lang="en-IN"/>
        </a:p>
      </dgm:t>
    </dgm:pt>
    <dgm:pt modelId="{B7C8A455-9E5F-45FC-9297-8002C3C24835}">
      <dgm:prSet phldrT="[Text]"/>
      <dgm:spPr/>
      <dgm:t>
        <a:bodyPr/>
        <a:lstStyle/>
        <a:p>
          <a:r>
            <a:rPr lang="en-IN" dirty="0"/>
            <a:t>ECONOMIC</a:t>
          </a:r>
        </a:p>
      </dgm:t>
    </dgm:pt>
    <dgm:pt modelId="{4390DBFC-E1D5-467C-ADF2-84BD5F769084}" type="parTrans" cxnId="{8BA60010-AC05-46F7-80F9-97D9D195D320}">
      <dgm:prSet/>
      <dgm:spPr/>
      <dgm:t>
        <a:bodyPr/>
        <a:lstStyle/>
        <a:p>
          <a:endParaRPr lang="en-IN"/>
        </a:p>
      </dgm:t>
    </dgm:pt>
    <dgm:pt modelId="{EDD1D2AA-2E4E-46A5-9517-E3FD8D401E7B}" type="sibTrans" cxnId="{8BA60010-AC05-46F7-80F9-97D9D195D320}">
      <dgm:prSet/>
      <dgm:spPr/>
      <dgm:t>
        <a:bodyPr/>
        <a:lstStyle/>
        <a:p>
          <a:endParaRPr lang="en-IN"/>
        </a:p>
      </dgm:t>
    </dgm:pt>
    <dgm:pt modelId="{65088D9F-EA5D-4EAC-B967-3222BBCBDD5A}">
      <dgm:prSet phldrT="[Text]"/>
      <dgm:spPr/>
      <dgm:t>
        <a:bodyPr/>
        <a:lstStyle/>
        <a:p>
          <a:r>
            <a:rPr lang="en-GB" dirty="0"/>
            <a:t>economic relationships of the UK with the rest of the world is very good </a:t>
          </a:r>
          <a:endParaRPr lang="en-IN" dirty="0"/>
        </a:p>
      </dgm:t>
    </dgm:pt>
    <dgm:pt modelId="{8798CBA6-6280-489A-9E9C-8442D1C9E807}" type="parTrans" cxnId="{797767EE-C237-45D3-927E-9BC86E4FEE53}">
      <dgm:prSet/>
      <dgm:spPr/>
      <dgm:t>
        <a:bodyPr/>
        <a:lstStyle/>
        <a:p>
          <a:endParaRPr lang="en-IN"/>
        </a:p>
      </dgm:t>
    </dgm:pt>
    <dgm:pt modelId="{F7F7EFE4-CA6E-4172-B7FE-5D73E61B6061}" type="sibTrans" cxnId="{797767EE-C237-45D3-927E-9BC86E4FEE53}">
      <dgm:prSet/>
      <dgm:spPr/>
      <dgm:t>
        <a:bodyPr/>
        <a:lstStyle/>
        <a:p>
          <a:endParaRPr lang="en-IN"/>
        </a:p>
      </dgm:t>
    </dgm:pt>
    <dgm:pt modelId="{C3898953-C787-438C-95CD-829D585452BC}">
      <dgm:prSet phldrT="[Text]"/>
      <dgm:spPr/>
      <dgm:t>
        <a:bodyPr/>
        <a:lstStyle/>
        <a:p>
          <a:r>
            <a:rPr lang="en-IN" dirty="0"/>
            <a:t>Male grooming industry growing</a:t>
          </a:r>
        </a:p>
      </dgm:t>
    </dgm:pt>
    <dgm:pt modelId="{4CAD8F42-476F-42F0-B346-2659ADC322A6}" type="parTrans" cxnId="{3DF2A18F-F29C-469C-8B93-4EC369D0B62F}">
      <dgm:prSet/>
      <dgm:spPr/>
      <dgm:t>
        <a:bodyPr/>
        <a:lstStyle/>
        <a:p>
          <a:endParaRPr lang="en-IN"/>
        </a:p>
      </dgm:t>
    </dgm:pt>
    <dgm:pt modelId="{20085CBC-789A-47FE-8812-32E37DD014EB}" type="sibTrans" cxnId="{3DF2A18F-F29C-469C-8B93-4EC369D0B62F}">
      <dgm:prSet/>
      <dgm:spPr/>
      <dgm:t>
        <a:bodyPr/>
        <a:lstStyle/>
        <a:p>
          <a:endParaRPr lang="en-IN"/>
        </a:p>
      </dgm:t>
    </dgm:pt>
    <dgm:pt modelId="{6B462F98-E6B0-4A0E-928B-F6EA4A027078}">
      <dgm:prSet phldrT="[Text]"/>
      <dgm:spPr/>
      <dgm:t>
        <a:bodyPr/>
        <a:lstStyle/>
        <a:p>
          <a:r>
            <a:rPr lang="en-IN" dirty="0"/>
            <a:t>LEGAL</a:t>
          </a:r>
        </a:p>
      </dgm:t>
    </dgm:pt>
    <dgm:pt modelId="{06046FDA-78BF-4BE3-8D50-56C21F542EC4}" type="parTrans" cxnId="{14A925A8-5F25-4038-AE51-ADC1A64469B9}">
      <dgm:prSet/>
      <dgm:spPr/>
      <dgm:t>
        <a:bodyPr/>
        <a:lstStyle/>
        <a:p>
          <a:endParaRPr lang="en-IN"/>
        </a:p>
      </dgm:t>
    </dgm:pt>
    <dgm:pt modelId="{6B556E52-AC06-4678-959F-D41CE8C7F43C}" type="sibTrans" cxnId="{14A925A8-5F25-4038-AE51-ADC1A64469B9}">
      <dgm:prSet/>
      <dgm:spPr/>
      <dgm:t>
        <a:bodyPr/>
        <a:lstStyle/>
        <a:p>
          <a:endParaRPr lang="en-IN"/>
        </a:p>
      </dgm:t>
    </dgm:pt>
    <dgm:pt modelId="{621FC6A7-2420-4304-BAF9-BF15B0A97918}">
      <dgm:prSet phldrT="[Text]"/>
      <dgm:spPr/>
      <dgm:t>
        <a:bodyPr/>
        <a:lstStyle/>
        <a:p>
          <a:r>
            <a:rPr lang="en-GB" dirty="0"/>
            <a:t>Ethical practices and environmentally friendly activities </a:t>
          </a:r>
          <a:endParaRPr lang="en-IN" dirty="0"/>
        </a:p>
      </dgm:t>
    </dgm:pt>
    <dgm:pt modelId="{048B77A6-652F-4E75-96C1-A0BD466719E9}" type="parTrans" cxnId="{447DB9FA-BE7B-40B4-B3E6-809A0277DD79}">
      <dgm:prSet/>
      <dgm:spPr/>
      <dgm:t>
        <a:bodyPr/>
        <a:lstStyle/>
        <a:p>
          <a:endParaRPr lang="en-IN"/>
        </a:p>
      </dgm:t>
    </dgm:pt>
    <dgm:pt modelId="{A2C8871F-6733-44D3-96DF-E9AB1D3B6382}" type="sibTrans" cxnId="{447DB9FA-BE7B-40B4-B3E6-809A0277DD79}">
      <dgm:prSet/>
      <dgm:spPr/>
      <dgm:t>
        <a:bodyPr/>
        <a:lstStyle/>
        <a:p>
          <a:endParaRPr lang="en-IN"/>
        </a:p>
      </dgm:t>
    </dgm:pt>
    <dgm:pt modelId="{5CF3024A-4DEA-4E6A-9E34-ECDA5CF5B615}">
      <dgm:prSet/>
      <dgm:spPr/>
      <dgm:t>
        <a:bodyPr/>
        <a:lstStyle/>
        <a:p>
          <a:r>
            <a:rPr lang="en-IN" dirty="0"/>
            <a:t>SOCIO-CULTURAL</a:t>
          </a:r>
        </a:p>
      </dgm:t>
    </dgm:pt>
    <dgm:pt modelId="{B8691DF2-C981-4BF2-AC7F-7FFA1265FC44}" type="parTrans" cxnId="{0F146294-6FD9-4208-BF33-BD75116B3C10}">
      <dgm:prSet/>
      <dgm:spPr/>
      <dgm:t>
        <a:bodyPr/>
        <a:lstStyle/>
        <a:p>
          <a:endParaRPr lang="en-IN"/>
        </a:p>
      </dgm:t>
    </dgm:pt>
    <dgm:pt modelId="{55ABD1DB-853E-4D8E-98ED-60498077AD9E}" type="sibTrans" cxnId="{0F146294-6FD9-4208-BF33-BD75116B3C10}">
      <dgm:prSet/>
      <dgm:spPr/>
      <dgm:t>
        <a:bodyPr/>
        <a:lstStyle/>
        <a:p>
          <a:endParaRPr lang="en-IN"/>
        </a:p>
      </dgm:t>
    </dgm:pt>
    <dgm:pt modelId="{C4277906-1AFE-47C9-9F2E-909C2B86B96D}">
      <dgm:prSet/>
      <dgm:spPr/>
      <dgm:t>
        <a:bodyPr/>
        <a:lstStyle/>
        <a:p>
          <a:r>
            <a:rPr lang="en-IN" dirty="0"/>
            <a:t>TECHNOLOGICAL</a:t>
          </a:r>
        </a:p>
      </dgm:t>
    </dgm:pt>
    <dgm:pt modelId="{D0A68BA4-0738-4F6D-AA31-E4816BBC4020}" type="parTrans" cxnId="{F06E539D-29D6-410E-BE7A-2C162E65C01F}">
      <dgm:prSet/>
      <dgm:spPr/>
      <dgm:t>
        <a:bodyPr/>
        <a:lstStyle/>
        <a:p>
          <a:endParaRPr lang="en-IN"/>
        </a:p>
      </dgm:t>
    </dgm:pt>
    <dgm:pt modelId="{CF82F37C-0A67-4327-97D1-334F7BF36D4C}" type="sibTrans" cxnId="{F06E539D-29D6-410E-BE7A-2C162E65C01F}">
      <dgm:prSet/>
      <dgm:spPr/>
      <dgm:t>
        <a:bodyPr/>
        <a:lstStyle/>
        <a:p>
          <a:endParaRPr lang="en-IN"/>
        </a:p>
      </dgm:t>
    </dgm:pt>
    <dgm:pt modelId="{A4932A2F-B4FE-4DE6-ADDD-2A2E991A45C2}">
      <dgm:prSet/>
      <dgm:spPr/>
      <dgm:t>
        <a:bodyPr/>
        <a:lstStyle/>
        <a:p>
          <a:r>
            <a:rPr lang="en-IN" dirty="0"/>
            <a:t>Mandatory in certain religions</a:t>
          </a:r>
        </a:p>
      </dgm:t>
    </dgm:pt>
    <dgm:pt modelId="{08EF0FC7-3AFA-4A40-B3A1-05A8BAE7BA8C}" type="parTrans" cxnId="{D8DEDC82-4845-494D-B465-1983FF27CB5C}">
      <dgm:prSet/>
      <dgm:spPr/>
      <dgm:t>
        <a:bodyPr/>
        <a:lstStyle/>
        <a:p>
          <a:endParaRPr lang="en-IN"/>
        </a:p>
      </dgm:t>
    </dgm:pt>
    <dgm:pt modelId="{E099FD1B-AD06-40DC-A792-B8A80E8E1C2B}" type="sibTrans" cxnId="{D8DEDC82-4845-494D-B465-1983FF27CB5C}">
      <dgm:prSet/>
      <dgm:spPr/>
      <dgm:t>
        <a:bodyPr/>
        <a:lstStyle/>
        <a:p>
          <a:endParaRPr lang="en-IN"/>
        </a:p>
      </dgm:t>
    </dgm:pt>
    <dgm:pt modelId="{FEE93B9B-B965-4123-9477-77275013E1F2}">
      <dgm:prSet/>
      <dgm:spPr/>
      <dgm:t>
        <a:bodyPr/>
        <a:lstStyle/>
        <a:p>
          <a:r>
            <a:rPr lang="en-IN" dirty="0"/>
            <a:t>ENVIRONMENTAL</a:t>
          </a:r>
        </a:p>
      </dgm:t>
    </dgm:pt>
    <dgm:pt modelId="{E0530493-E408-444A-A581-0FCA22C803B8}" type="parTrans" cxnId="{23330156-51A7-41B6-8B7E-D751AE530972}">
      <dgm:prSet/>
      <dgm:spPr/>
      <dgm:t>
        <a:bodyPr/>
        <a:lstStyle/>
        <a:p>
          <a:endParaRPr lang="en-IN"/>
        </a:p>
      </dgm:t>
    </dgm:pt>
    <dgm:pt modelId="{D07507A9-432D-46F4-A71F-B3A9FFBE4EFF}" type="sibTrans" cxnId="{23330156-51A7-41B6-8B7E-D751AE530972}">
      <dgm:prSet/>
      <dgm:spPr/>
      <dgm:t>
        <a:bodyPr/>
        <a:lstStyle/>
        <a:p>
          <a:endParaRPr lang="en-IN"/>
        </a:p>
      </dgm:t>
    </dgm:pt>
    <dgm:pt modelId="{1F8D979A-BCC0-49B9-BD67-D183EFD3779B}">
      <dgm:prSet/>
      <dgm:spPr/>
      <dgm:t>
        <a:bodyPr/>
        <a:lstStyle/>
        <a:p>
          <a:r>
            <a:rPr lang="en-GB"/>
            <a:t>Biodegradable products are being demanded </a:t>
          </a:r>
          <a:endParaRPr lang="en-IN"/>
        </a:p>
      </dgm:t>
    </dgm:pt>
    <dgm:pt modelId="{9CF4C429-0841-4FFD-B905-179F1B45EFEE}" type="parTrans" cxnId="{E893B183-DFE6-4CB1-8305-9F9CC7EDEAD1}">
      <dgm:prSet/>
      <dgm:spPr/>
      <dgm:t>
        <a:bodyPr/>
        <a:lstStyle/>
        <a:p>
          <a:endParaRPr lang="en-IN"/>
        </a:p>
      </dgm:t>
    </dgm:pt>
    <dgm:pt modelId="{F941D996-FE82-4D3F-A1C7-9FED00F963BA}" type="sibTrans" cxnId="{E893B183-DFE6-4CB1-8305-9F9CC7EDEAD1}">
      <dgm:prSet/>
      <dgm:spPr/>
      <dgm:t>
        <a:bodyPr/>
        <a:lstStyle/>
        <a:p>
          <a:endParaRPr lang="en-IN"/>
        </a:p>
      </dgm:t>
    </dgm:pt>
    <dgm:pt modelId="{F20F5A30-941D-4189-B68B-E7440C44B747}">
      <dgm:prSet/>
      <dgm:spPr/>
      <dgm:t>
        <a:bodyPr/>
        <a:lstStyle/>
        <a:p>
          <a:r>
            <a:rPr lang="en-GB" dirty="0"/>
            <a:t>Consumers seek products that are sourced ethically</a:t>
          </a:r>
          <a:endParaRPr lang="en-IN" dirty="0"/>
        </a:p>
      </dgm:t>
    </dgm:pt>
    <dgm:pt modelId="{45EB42DB-9811-4994-B3EC-02C1B974E475}" type="parTrans" cxnId="{CA12AA00-C5ED-4D9F-8732-757DF18384CE}">
      <dgm:prSet/>
      <dgm:spPr/>
      <dgm:t>
        <a:bodyPr/>
        <a:lstStyle/>
        <a:p>
          <a:endParaRPr lang="en-IN"/>
        </a:p>
      </dgm:t>
    </dgm:pt>
    <dgm:pt modelId="{BA8FADAE-F138-42B5-B7A5-A920A423FBEA}" type="sibTrans" cxnId="{CA12AA00-C5ED-4D9F-8732-757DF18384CE}">
      <dgm:prSet/>
      <dgm:spPr/>
      <dgm:t>
        <a:bodyPr/>
        <a:lstStyle/>
        <a:p>
          <a:endParaRPr lang="en-IN"/>
        </a:p>
      </dgm:t>
    </dgm:pt>
    <dgm:pt modelId="{1DB37486-002A-44BD-AEC1-A08975635813}">
      <dgm:prSet/>
      <dgm:spPr/>
      <dgm:t>
        <a:bodyPr/>
        <a:lstStyle/>
        <a:p>
          <a:r>
            <a:rPr lang="en-GB" dirty="0"/>
            <a:t>Fair trade the supply chain transparency</a:t>
          </a:r>
          <a:endParaRPr lang="en-IN" dirty="0"/>
        </a:p>
      </dgm:t>
    </dgm:pt>
    <dgm:pt modelId="{9E62D17A-BED5-45B8-83D0-2D6B2728CC82}" type="parTrans" cxnId="{03A7D277-77BD-47E2-8EEB-E1B5F03EE75E}">
      <dgm:prSet/>
      <dgm:spPr/>
      <dgm:t>
        <a:bodyPr/>
        <a:lstStyle/>
        <a:p>
          <a:endParaRPr lang="en-IN"/>
        </a:p>
      </dgm:t>
    </dgm:pt>
    <dgm:pt modelId="{F12467E4-3666-4DEB-A7C8-A2664E5BED93}" type="sibTrans" cxnId="{03A7D277-77BD-47E2-8EEB-E1B5F03EE75E}">
      <dgm:prSet/>
      <dgm:spPr/>
      <dgm:t>
        <a:bodyPr/>
        <a:lstStyle/>
        <a:p>
          <a:endParaRPr lang="en-IN"/>
        </a:p>
      </dgm:t>
    </dgm:pt>
    <dgm:pt modelId="{DFAEDD0C-7EBA-4DB9-A2A4-2B880EC36EE7}">
      <dgm:prSet/>
      <dgm:spPr/>
      <dgm:t>
        <a:bodyPr/>
        <a:lstStyle/>
        <a:p>
          <a:r>
            <a:rPr lang="en-GB"/>
            <a:t>fair trade laws to the health-related rules</a:t>
          </a:r>
          <a:endParaRPr lang="en-IN"/>
        </a:p>
      </dgm:t>
    </dgm:pt>
    <dgm:pt modelId="{B5FF5AAF-EC7D-46AF-9D80-7E70579F850B}" type="parTrans" cxnId="{BD434108-CE50-4546-8A64-3494A261740F}">
      <dgm:prSet/>
      <dgm:spPr/>
      <dgm:t>
        <a:bodyPr/>
        <a:lstStyle/>
        <a:p>
          <a:endParaRPr lang="en-IN"/>
        </a:p>
      </dgm:t>
    </dgm:pt>
    <dgm:pt modelId="{4A9AE99F-6862-499A-8F23-67131D2374B4}" type="sibTrans" cxnId="{BD434108-CE50-4546-8A64-3494A261740F}">
      <dgm:prSet/>
      <dgm:spPr/>
      <dgm:t>
        <a:bodyPr/>
        <a:lstStyle/>
        <a:p>
          <a:endParaRPr lang="en-IN"/>
        </a:p>
      </dgm:t>
    </dgm:pt>
    <dgm:pt modelId="{53CDDB3C-3697-42CB-88B8-4696238598F0}">
      <dgm:prSet/>
      <dgm:spPr/>
      <dgm:t>
        <a:bodyPr/>
        <a:lstStyle/>
        <a:p>
          <a:r>
            <a:rPr lang="en-GB"/>
            <a:t>abide by the international norms which are unique in every nation</a:t>
          </a:r>
          <a:endParaRPr lang="en-IN"/>
        </a:p>
      </dgm:t>
    </dgm:pt>
    <dgm:pt modelId="{64FF8CE6-1382-4776-B6A5-EFC8A699D0AD}" type="parTrans" cxnId="{F30C7D8A-B915-45FB-B3BE-2F61AAC09C87}">
      <dgm:prSet/>
      <dgm:spPr/>
      <dgm:t>
        <a:bodyPr/>
        <a:lstStyle/>
        <a:p>
          <a:endParaRPr lang="en-IN"/>
        </a:p>
      </dgm:t>
    </dgm:pt>
    <dgm:pt modelId="{EEC4C035-C5DD-4221-8468-159A5AFA5106}" type="sibTrans" cxnId="{F30C7D8A-B915-45FB-B3BE-2F61AAC09C87}">
      <dgm:prSet/>
      <dgm:spPr/>
      <dgm:t>
        <a:bodyPr/>
        <a:lstStyle/>
        <a:p>
          <a:endParaRPr lang="en-IN"/>
        </a:p>
      </dgm:t>
    </dgm:pt>
    <dgm:pt modelId="{056553E4-0C16-4426-8762-CFEDEFECEF83}">
      <dgm:prSet/>
      <dgm:spPr/>
      <dgm:t>
        <a:bodyPr/>
        <a:lstStyle/>
        <a:p>
          <a:r>
            <a:rPr lang="en-GB"/>
            <a:t>trade agreements</a:t>
          </a:r>
          <a:endParaRPr lang="en-IN"/>
        </a:p>
      </dgm:t>
    </dgm:pt>
    <dgm:pt modelId="{55DB8021-8BBD-435C-ADEC-6DBE0BF54E00}" type="parTrans" cxnId="{95A345C2-59C2-48F8-9D34-9E9863A502B7}">
      <dgm:prSet/>
      <dgm:spPr/>
      <dgm:t>
        <a:bodyPr/>
        <a:lstStyle/>
        <a:p>
          <a:endParaRPr lang="en-IN"/>
        </a:p>
      </dgm:t>
    </dgm:pt>
    <dgm:pt modelId="{4D05FE8C-407E-4E08-B231-98ECAEA556F0}" type="sibTrans" cxnId="{95A345C2-59C2-48F8-9D34-9E9863A502B7}">
      <dgm:prSet/>
      <dgm:spPr/>
      <dgm:t>
        <a:bodyPr/>
        <a:lstStyle/>
        <a:p>
          <a:endParaRPr lang="en-IN"/>
        </a:p>
      </dgm:t>
    </dgm:pt>
    <dgm:pt modelId="{14030F9F-E3B8-4458-80CE-5EA65478170E}">
      <dgm:prSet/>
      <dgm:spPr/>
      <dgm:t>
        <a:bodyPr/>
        <a:lstStyle/>
        <a:p>
          <a:r>
            <a:rPr lang="en-GB" dirty="0"/>
            <a:t>Cosmetic industry with the help of technology is able to innovate products and sell them at a relatively cheap price</a:t>
          </a:r>
          <a:endParaRPr lang="en-IN" dirty="0"/>
        </a:p>
      </dgm:t>
    </dgm:pt>
    <dgm:pt modelId="{4E7E3820-6809-4009-B2E5-2BB86269EC18}" type="parTrans" cxnId="{D5E8E68D-8CE9-4BE6-BDD9-0EEECFFDEF5A}">
      <dgm:prSet/>
      <dgm:spPr/>
      <dgm:t>
        <a:bodyPr/>
        <a:lstStyle/>
        <a:p>
          <a:endParaRPr lang="en-IN"/>
        </a:p>
      </dgm:t>
    </dgm:pt>
    <dgm:pt modelId="{F4299D69-3BCB-4DFD-8987-CC0EF81ADB3D}" type="sibTrans" cxnId="{D5E8E68D-8CE9-4BE6-BDD9-0EEECFFDEF5A}">
      <dgm:prSet/>
      <dgm:spPr/>
      <dgm:t>
        <a:bodyPr/>
        <a:lstStyle/>
        <a:p>
          <a:endParaRPr lang="en-IN"/>
        </a:p>
      </dgm:t>
    </dgm:pt>
    <dgm:pt modelId="{69DE2AE8-4DA6-4E64-A4B7-2C2D4003E02D}">
      <dgm:prSet/>
      <dgm:spPr/>
      <dgm:t>
        <a:bodyPr/>
        <a:lstStyle/>
        <a:p>
          <a:r>
            <a:rPr lang="en-GB"/>
            <a:t>social media to promote one's product and e-commerce options to sell the same </a:t>
          </a:r>
          <a:endParaRPr lang="en-IN"/>
        </a:p>
      </dgm:t>
    </dgm:pt>
    <dgm:pt modelId="{E452EA48-E957-46BD-9EDE-A0F461CCCB52}" type="parTrans" cxnId="{3F4072E7-0BFC-461D-BDC4-3796ACA8170D}">
      <dgm:prSet/>
      <dgm:spPr/>
      <dgm:t>
        <a:bodyPr/>
        <a:lstStyle/>
        <a:p>
          <a:endParaRPr lang="en-IN"/>
        </a:p>
      </dgm:t>
    </dgm:pt>
    <dgm:pt modelId="{7914BC6A-9AEB-4B44-9F73-C134E3FDD263}" type="sibTrans" cxnId="{3F4072E7-0BFC-461D-BDC4-3796ACA8170D}">
      <dgm:prSet/>
      <dgm:spPr/>
      <dgm:t>
        <a:bodyPr/>
        <a:lstStyle/>
        <a:p>
          <a:endParaRPr lang="en-IN"/>
        </a:p>
      </dgm:t>
    </dgm:pt>
    <dgm:pt modelId="{7D3D171B-3731-424D-B3A0-B065CB62DF54}">
      <dgm:prSet/>
      <dgm:spPr/>
      <dgm:t>
        <a:bodyPr/>
        <a:lstStyle/>
        <a:p>
          <a:r>
            <a:rPr lang="en-GB" dirty="0"/>
            <a:t>Provide for online consultation and lure customers through unique services like online videos</a:t>
          </a:r>
          <a:endParaRPr lang="en-IN" dirty="0"/>
        </a:p>
      </dgm:t>
    </dgm:pt>
    <dgm:pt modelId="{E218C875-8714-47D0-BA8B-18C3DF0FEF8A}" type="parTrans" cxnId="{C865ECAD-AD35-4606-AC13-F9626B59D11B}">
      <dgm:prSet/>
      <dgm:spPr/>
      <dgm:t>
        <a:bodyPr/>
        <a:lstStyle/>
        <a:p>
          <a:endParaRPr lang="en-IN"/>
        </a:p>
      </dgm:t>
    </dgm:pt>
    <dgm:pt modelId="{A7AA7938-B7C0-4712-8030-B702046DE446}" type="sibTrans" cxnId="{C865ECAD-AD35-4606-AC13-F9626B59D11B}">
      <dgm:prSet/>
      <dgm:spPr/>
      <dgm:t>
        <a:bodyPr/>
        <a:lstStyle/>
        <a:p>
          <a:endParaRPr lang="en-IN"/>
        </a:p>
      </dgm:t>
    </dgm:pt>
    <dgm:pt modelId="{A6F5B989-CE36-4924-A912-326D0FFB3518}">
      <dgm:prSet/>
      <dgm:spPr/>
      <dgm:t>
        <a:bodyPr/>
        <a:lstStyle/>
        <a:p>
          <a:r>
            <a:rPr lang="en-GB" dirty="0"/>
            <a:t>fashion symbol &amp; accepted by opposite gender across the world</a:t>
          </a:r>
          <a:endParaRPr lang="en-IN" dirty="0"/>
        </a:p>
      </dgm:t>
    </dgm:pt>
    <dgm:pt modelId="{5B2C8F79-3202-4472-8563-43CC1BAC653D}" type="parTrans" cxnId="{947F7C73-4280-49B3-BF39-8D95D67E72AC}">
      <dgm:prSet/>
      <dgm:spPr/>
      <dgm:t>
        <a:bodyPr/>
        <a:lstStyle/>
        <a:p>
          <a:endParaRPr lang="en-IN"/>
        </a:p>
      </dgm:t>
    </dgm:pt>
    <dgm:pt modelId="{1198DDD0-E121-4A3A-A530-8A4E02393D90}" type="sibTrans" cxnId="{947F7C73-4280-49B3-BF39-8D95D67E72AC}">
      <dgm:prSet/>
      <dgm:spPr/>
      <dgm:t>
        <a:bodyPr/>
        <a:lstStyle/>
        <a:p>
          <a:endParaRPr lang="en-IN"/>
        </a:p>
      </dgm:t>
    </dgm:pt>
    <dgm:pt modelId="{363CFE04-C380-4BA8-A270-6453957262EB}">
      <dgm:prSet/>
      <dgm:spPr/>
      <dgm:t>
        <a:bodyPr/>
        <a:lstStyle/>
        <a:p>
          <a:r>
            <a:rPr lang="en-GB" dirty="0"/>
            <a:t>Beard considered as an indicator of strong social status</a:t>
          </a:r>
          <a:endParaRPr lang="en-IN" dirty="0"/>
        </a:p>
      </dgm:t>
    </dgm:pt>
    <dgm:pt modelId="{9542B0A6-5643-46F7-AA0D-539A9CDF20CB}" type="parTrans" cxnId="{4AF204A0-D85C-4F5A-9E53-23AB059054CF}">
      <dgm:prSet/>
      <dgm:spPr/>
      <dgm:t>
        <a:bodyPr/>
        <a:lstStyle/>
        <a:p>
          <a:endParaRPr lang="en-IN"/>
        </a:p>
      </dgm:t>
    </dgm:pt>
    <dgm:pt modelId="{7D8C70CD-1784-41E3-A99A-D7ADD8EFADF7}" type="sibTrans" cxnId="{4AF204A0-D85C-4F5A-9E53-23AB059054CF}">
      <dgm:prSet/>
      <dgm:spPr/>
      <dgm:t>
        <a:bodyPr/>
        <a:lstStyle/>
        <a:p>
          <a:endParaRPr lang="en-IN"/>
        </a:p>
      </dgm:t>
    </dgm:pt>
    <dgm:pt modelId="{193C2425-E1C1-4C8A-A5AC-039AF7D4B050}">
      <dgm:prSet/>
      <dgm:spPr/>
      <dgm:t>
        <a:bodyPr/>
        <a:lstStyle/>
        <a:p>
          <a:r>
            <a:rPr lang="en-IN" dirty="0"/>
            <a:t>Restricted in organisations</a:t>
          </a:r>
        </a:p>
      </dgm:t>
    </dgm:pt>
    <dgm:pt modelId="{BD5689C2-BB5E-4421-B116-1C99A5F10B98}" type="parTrans" cxnId="{E3B0C596-3076-4643-908A-706F0BD95694}">
      <dgm:prSet/>
      <dgm:spPr/>
      <dgm:t>
        <a:bodyPr/>
        <a:lstStyle/>
        <a:p>
          <a:endParaRPr lang="en-IN"/>
        </a:p>
      </dgm:t>
    </dgm:pt>
    <dgm:pt modelId="{6A564A52-5C8C-426D-80A1-280A4BEF66E4}" type="sibTrans" cxnId="{E3B0C596-3076-4643-908A-706F0BD95694}">
      <dgm:prSet/>
      <dgm:spPr/>
      <dgm:t>
        <a:bodyPr/>
        <a:lstStyle/>
        <a:p>
          <a:endParaRPr lang="en-IN"/>
        </a:p>
      </dgm:t>
    </dgm:pt>
    <dgm:pt modelId="{D3E99516-682E-48E9-B7E0-DC788A462F07}">
      <dgm:prSet/>
      <dgm:spPr/>
      <dgm:t>
        <a:bodyPr/>
        <a:lstStyle/>
        <a:p>
          <a:r>
            <a:rPr lang="en-GB" dirty="0"/>
            <a:t>Brexit - raised foreign exchange risks owing to the declining value of British Pound </a:t>
          </a:r>
          <a:endParaRPr lang="en-IN" dirty="0"/>
        </a:p>
      </dgm:t>
    </dgm:pt>
    <dgm:pt modelId="{6D7B3A1F-E8A3-4601-8845-46BB93F79D08}" type="parTrans" cxnId="{3E3344A5-E5C4-451F-A41B-9286653D5772}">
      <dgm:prSet/>
      <dgm:spPr/>
      <dgm:t>
        <a:bodyPr/>
        <a:lstStyle/>
        <a:p>
          <a:endParaRPr lang="en-IN"/>
        </a:p>
      </dgm:t>
    </dgm:pt>
    <dgm:pt modelId="{19752AC4-D9DD-44FC-8313-66B826607C2B}" type="sibTrans" cxnId="{3E3344A5-E5C4-451F-A41B-9286653D5772}">
      <dgm:prSet/>
      <dgm:spPr/>
      <dgm:t>
        <a:bodyPr/>
        <a:lstStyle/>
        <a:p>
          <a:endParaRPr lang="en-IN"/>
        </a:p>
      </dgm:t>
    </dgm:pt>
    <dgm:pt modelId="{6EC51291-45F5-4E96-8B81-D94927351C19}">
      <dgm:prSet/>
      <dgm:spPr/>
      <dgm:t>
        <a:bodyPr/>
        <a:lstStyle/>
        <a:p>
          <a:r>
            <a:rPr lang="en-IN" dirty="0"/>
            <a:t>Changes in policies and political approach</a:t>
          </a:r>
        </a:p>
      </dgm:t>
    </dgm:pt>
    <dgm:pt modelId="{5B11D02F-E003-4991-ADCD-01EDAE5C85D6}" type="parTrans" cxnId="{50ACD4DC-4E0D-4CA8-B6D1-B93559D5002D}">
      <dgm:prSet/>
      <dgm:spPr/>
      <dgm:t>
        <a:bodyPr/>
        <a:lstStyle/>
        <a:p>
          <a:endParaRPr lang="en-IN"/>
        </a:p>
      </dgm:t>
    </dgm:pt>
    <dgm:pt modelId="{B27A96C2-B61C-4744-A871-1565D64FCA60}" type="sibTrans" cxnId="{50ACD4DC-4E0D-4CA8-B6D1-B93559D5002D}">
      <dgm:prSet/>
      <dgm:spPr/>
      <dgm:t>
        <a:bodyPr/>
        <a:lstStyle/>
        <a:p>
          <a:endParaRPr lang="en-IN"/>
        </a:p>
      </dgm:t>
    </dgm:pt>
    <dgm:pt modelId="{43274587-8E7E-428C-BF50-2364E453E3A4}" type="pres">
      <dgm:prSet presAssocID="{52ED78CF-A10F-4BDB-909A-05B9EA786512}" presName="theList" presStyleCnt="0">
        <dgm:presLayoutVars>
          <dgm:dir/>
          <dgm:animLvl val="lvl"/>
          <dgm:resizeHandles val="exact"/>
        </dgm:presLayoutVars>
      </dgm:prSet>
      <dgm:spPr/>
    </dgm:pt>
    <dgm:pt modelId="{C3519D11-E706-4FED-89D1-8D8725653D5D}" type="pres">
      <dgm:prSet presAssocID="{BA43BAE6-754A-4BA0-9EE5-7E68429CE6D1}" presName="compNode" presStyleCnt="0"/>
      <dgm:spPr/>
    </dgm:pt>
    <dgm:pt modelId="{A01A36B5-8632-4B4A-AE4F-67AB322670C1}" type="pres">
      <dgm:prSet presAssocID="{BA43BAE6-754A-4BA0-9EE5-7E68429CE6D1}" presName="aNode" presStyleLbl="bgShp" presStyleIdx="0" presStyleCnt="6"/>
      <dgm:spPr/>
    </dgm:pt>
    <dgm:pt modelId="{F5C53445-578D-45EA-A65F-16A4CCE6B3AA}" type="pres">
      <dgm:prSet presAssocID="{BA43BAE6-754A-4BA0-9EE5-7E68429CE6D1}" presName="textNode" presStyleLbl="bgShp" presStyleIdx="0" presStyleCnt="6"/>
      <dgm:spPr/>
    </dgm:pt>
    <dgm:pt modelId="{71756F66-54AB-48C7-A1DA-1534106B0DF8}" type="pres">
      <dgm:prSet presAssocID="{BA43BAE6-754A-4BA0-9EE5-7E68429CE6D1}" presName="compChildNode" presStyleCnt="0"/>
      <dgm:spPr/>
    </dgm:pt>
    <dgm:pt modelId="{F9A4013C-A0E4-4288-B41C-BC113D0ED583}" type="pres">
      <dgm:prSet presAssocID="{BA43BAE6-754A-4BA0-9EE5-7E68429CE6D1}" presName="theInnerList" presStyleCnt="0"/>
      <dgm:spPr/>
    </dgm:pt>
    <dgm:pt modelId="{ECA995ED-67B2-46DC-B241-2E20AFBB2092}" type="pres">
      <dgm:prSet presAssocID="{71DC81CA-BDFD-4411-BFCB-6D26958CD1E8}" presName="childNode" presStyleLbl="node1" presStyleIdx="0" presStyleCnt="20">
        <dgm:presLayoutVars>
          <dgm:bulletEnabled val="1"/>
        </dgm:presLayoutVars>
      </dgm:prSet>
      <dgm:spPr/>
    </dgm:pt>
    <dgm:pt modelId="{2C494C8D-4DF0-4EA5-8350-1DD5AFE7C250}" type="pres">
      <dgm:prSet presAssocID="{71DC81CA-BDFD-4411-BFCB-6D26958CD1E8}" presName="aSpace2" presStyleCnt="0"/>
      <dgm:spPr/>
    </dgm:pt>
    <dgm:pt modelId="{EDE2F386-61D0-4E85-91AC-040B8703D52F}" type="pres">
      <dgm:prSet presAssocID="{6EC51291-45F5-4E96-8B81-D94927351C19}" presName="childNode" presStyleLbl="node1" presStyleIdx="1" presStyleCnt="20" custLinFactY="97898" custLinFactNeighborX="-2957" custLinFactNeighborY="100000">
        <dgm:presLayoutVars>
          <dgm:bulletEnabled val="1"/>
        </dgm:presLayoutVars>
      </dgm:prSet>
      <dgm:spPr/>
    </dgm:pt>
    <dgm:pt modelId="{6EDF708D-3FBF-41E0-BDE6-DF6599807451}" type="pres">
      <dgm:prSet presAssocID="{6EC51291-45F5-4E96-8B81-D94927351C19}" presName="aSpace2" presStyleCnt="0"/>
      <dgm:spPr/>
    </dgm:pt>
    <dgm:pt modelId="{A7652DD4-F306-4D74-AA5C-FFDC4AB296AD}" type="pres">
      <dgm:prSet presAssocID="{D8781E59-6ECE-45CA-BB62-C7B1022DC271}" presName="childNode" presStyleLbl="node1" presStyleIdx="2" presStyleCnt="20" custLinFactY="-98688" custLinFactNeighborX="-986" custLinFactNeighborY="-100000">
        <dgm:presLayoutVars>
          <dgm:bulletEnabled val="1"/>
        </dgm:presLayoutVars>
      </dgm:prSet>
      <dgm:spPr/>
    </dgm:pt>
    <dgm:pt modelId="{7EBCF34D-E254-4871-8B8E-A900C1883934}" type="pres">
      <dgm:prSet presAssocID="{BA43BAE6-754A-4BA0-9EE5-7E68429CE6D1}" presName="aSpace" presStyleCnt="0"/>
      <dgm:spPr/>
    </dgm:pt>
    <dgm:pt modelId="{0A827DE5-50BA-420D-9CFA-661569154F66}" type="pres">
      <dgm:prSet presAssocID="{B7C8A455-9E5F-45FC-9297-8002C3C24835}" presName="compNode" presStyleCnt="0"/>
      <dgm:spPr/>
    </dgm:pt>
    <dgm:pt modelId="{CA73CED6-2EE8-4F6B-BD2F-A0F70A2AF3F5}" type="pres">
      <dgm:prSet presAssocID="{B7C8A455-9E5F-45FC-9297-8002C3C24835}" presName="aNode" presStyleLbl="bgShp" presStyleIdx="1" presStyleCnt="6"/>
      <dgm:spPr/>
    </dgm:pt>
    <dgm:pt modelId="{FC1FF0B9-8A53-47A9-A286-9F4297C1F732}" type="pres">
      <dgm:prSet presAssocID="{B7C8A455-9E5F-45FC-9297-8002C3C24835}" presName="textNode" presStyleLbl="bgShp" presStyleIdx="1" presStyleCnt="6"/>
      <dgm:spPr/>
    </dgm:pt>
    <dgm:pt modelId="{84AA2964-BE34-4F19-AD49-8B18C1603131}" type="pres">
      <dgm:prSet presAssocID="{B7C8A455-9E5F-45FC-9297-8002C3C24835}" presName="compChildNode" presStyleCnt="0"/>
      <dgm:spPr/>
    </dgm:pt>
    <dgm:pt modelId="{F089F12F-C1F6-4D9C-8C37-E97FDB678EC9}" type="pres">
      <dgm:prSet presAssocID="{B7C8A455-9E5F-45FC-9297-8002C3C24835}" presName="theInnerList" presStyleCnt="0"/>
      <dgm:spPr/>
    </dgm:pt>
    <dgm:pt modelId="{7FFAD606-79B7-4AC3-9AB0-92944FAB3231}" type="pres">
      <dgm:prSet presAssocID="{65088D9F-EA5D-4EAC-B967-3222BBCBDD5A}" presName="childNode" presStyleLbl="node1" presStyleIdx="3" presStyleCnt="20">
        <dgm:presLayoutVars>
          <dgm:bulletEnabled val="1"/>
        </dgm:presLayoutVars>
      </dgm:prSet>
      <dgm:spPr/>
    </dgm:pt>
    <dgm:pt modelId="{BB0B51FF-0412-4EFF-BCCF-1995B68D261D}" type="pres">
      <dgm:prSet presAssocID="{65088D9F-EA5D-4EAC-B967-3222BBCBDD5A}" presName="aSpace2" presStyleCnt="0"/>
      <dgm:spPr/>
    </dgm:pt>
    <dgm:pt modelId="{D8563F36-A0F4-420F-B485-C67F39A6987F}" type="pres">
      <dgm:prSet presAssocID="{C3898953-C787-438C-95CD-829D585452BC}" presName="childNode" presStyleLbl="node1" presStyleIdx="4" presStyleCnt="20">
        <dgm:presLayoutVars>
          <dgm:bulletEnabled val="1"/>
        </dgm:presLayoutVars>
      </dgm:prSet>
      <dgm:spPr/>
    </dgm:pt>
    <dgm:pt modelId="{4B830E30-E34B-4944-B6DB-A8D1DDE25763}" type="pres">
      <dgm:prSet presAssocID="{C3898953-C787-438C-95CD-829D585452BC}" presName="aSpace2" presStyleCnt="0"/>
      <dgm:spPr/>
    </dgm:pt>
    <dgm:pt modelId="{0EFFFE9E-9B4D-43B8-97E7-DC568B0BE42B}" type="pres">
      <dgm:prSet presAssocID="{D3E99516-682E-48E9-B7E0-DC788A462F07}" presName="childNode" presStyleLbl="node1" presStyleIdx="5" presStyleCnt="20">
        <dgm:presLayoutVars>
          <dgm:bulletEnabled val="1"/>
        </dgm:presLayoutVars>
      </dgm:prSet>
      <dgm:spPr/>
    </dgm:pt>
    <dgm:pt modelId="{826F94D2-D0D7-4CA7-8DAE-66DB705FA755}" type="pres">
      <dgm:prSet presAssocID="{B7C8A455-9E5F-45FC-9297-8002C3C24835}" presName="aSpace" presStyleCnt="0"/>
      <dgm:spPr/>
    </dgm:pt>
    <dgm:pt modelId="{A17CAAEF-2F32-4D65-BE45-3967905D490B}" type="pres">
      <dgm:prSet presAssocID="{5CF3024A-4DEA-4E6A-9E34-ECDA5CF5B615}" presName="compNode" presStyleCnt="0"/>
      <dgm:spPr/>
    </dgm:pt>
    <dgm:pt modelId="{61BB5660-0C44-4BB2-B754-68FD21F1D55F}" type="pres">
      <dgm:prSet presAssocID="{5CF3024A-4DEA-4E6A-9E34-ECDA5CF5B615}" presName="aNode" presStyleLbl="bgShp" presStyleIdx="2" presStyleCnt="6"/>
      <dgm:spPr/>
    </dgm:pt>
    <dgm:pt modelId="{4B8AA68D-0B06-4B62-875D-BCAD41084975}" type="pres">
      <dgm:prSet presAssocID="{5CF3024A-4DEA-4E6A-9E34-ECDA5CF5B615}" presName="textNode" presStyleLbl="bgShp" presStyleIdx="2" presStyleCnt="6"/>
      <dgm:spPr/>
    </dgm:pt>
    <dgm:pt modelId="{2F3CA038-F6C4-4D6A-872F-ECB3297A4A03}" type="pres">
      <dgm:prSet presAssocID="{5CF3024A-4DEA-4E6A-9E34-ECDA5CF5B615}" presName="compChildNode" presStyleCnt="0"/>
      <dgm:spPr/>
    </dgm:pt>
    <dgm:pt modelId="{3810B2EF-CF4B-499A-ABD1-F191BC2653F6}" type="pres">
      <dgm:prSet presAssocID="{5CF3024A-4DEA-4E6A-9E34-ECDA5CF5B615}" presName="theInnerList" presStyleCnt="0"/>
      <dgm:spPr/>
    </dgm:pt>
    <dgm:pt modelId="{0B92D86D-80AC-467A-A1D3-BF2FE80C372D}" type="pres">
      <dgm:prSet presAssocID="{363CFE04-C380-4BA8-A270-6453957262EB}" presName="childNode" presStyleLbl="node1" presStyleIdx="6" presStyleCnt="20">
        <dgm:presLayoutVars>
          <dgm:bulletEnabled val="1"/>
        </dgm:presLayoutVars>
      </dgm:prSet>
      <dgm:spPr/>
    </dgm:pt>
    <dgm:pt modelId="{3F0FE23A-1857-49BA-8F32-C943FFE2042A}" type="pres">
      <dgm:prSet presAssocID="{363CFE04-C380-4BA8-A270-6453957262EB}" presName="aSpace2" presStyleCnt="0"/>
      <dgm:spPr/>
    </dgm:pt>
    <dgm:pt modelId="{E87CB6AE-CCF7-452E-BA3F-46149E864A7C}" type="pres">
      <dgm:prSet presAssocID="{A6F5B989-CE36-4924-A912-326D0FFB3518}" presName="childNode" presStyleLbl="node1" presStyleIdx="7" presStyleCnt="20">
        <dgm:presLayoutVars>
          <dgm:bulletEnabled val="1"/>
        </dgm:presLayoutVars>
      </dgm:prSet>
      <dgm:spPr/>
    </dgm:pt>
    <dgm:pt modelId="{F036DAD4-F3F4-4C21-ABBE-426D223AE373}" type="pres">
      <dgm:prSet presAssocID="{A6F5B989-CE36-4924-A912-326D0FFB3518}" presName="aSpace2" presStyleCnt="0"/>
      <dgm:spPr/>
    </dgm:pt>
    <dgm:pt modelId="{340760B5-54D1-48A7-8EB4-8BB5A878CE31}" type="pres">
      <dgm:prSet presAssocID="{A4932A2F-B4FE-4DE6-ADDD-2A2E991A45C2}" presName="childNode" presStyleLbl="node1" presStyleIdx="8" presStyleCnt="20">
        <dgm:presLayoutVars>
          <dgm:bulletEnabled val="1"/>
        </dgm:presLayoutVars>
      </dgm:prSet>
      <dgm:spPr/>
    </dgm:pt>
    <dgm:pt modelId="{A06ADCFE-B5AB-4323-9281-4713E725E16B}" type="pres">
      <dgm:prSet presAssocID="{A4932A2F-B4FE-4DE6-ADDD-2A2E991A45C2}" presName="aSpace2" presStyleCnt="0"/>
      <dgm:spPr/>
    </dgm:pt>
    <dgm:pt modelId="{FF35E608-90EE-4AFB-B5A1-A5671438AFFD}" type="pres">
      <dgm:prSet presAssocID="{193C2425-E1C1-4C8A-A5AC-039AF7D4B050}" presName="childNode" presStyleLbl="node1" presStyleIdx="9" presStyleCnt="20">
        <dgm:presLayoutVars>
          <dgm:bulletEnabled val="1"/>
        </dgm:presLayoutVars>
      </dgm:prSet>
      <dgm:spPr/>
    </dgm:pt>
    <dgm:pt modelId="{58C52CCC-DEE0-4FD2-AE66-A66B4652DF87}" type="pres">
      <dgm:prSet presAssocID="{5CF3024A-4DEA-4E6A-9E34-ECDA5CF5B615}" presName="aSpace" presStyleCnt="0"/>
      <dgm:spPr/>
    </dgm:pt>
    <dgm:pt modelId="{ADEBF526-74B3-4639-9282-F76108956CBC}" type="pres">
      <dgm:prSet presAssocID="{C4277906-1AFE-47C9-9F2E-909C2B86B96D}" presName="compNode" presStyleCnt="0"/>
      <dgm:spPr/>
    </dgm:pt>
    <dgm:pt modelId="{E212EB07-AFDA-4F86-9F61-94842A4DF675}" type="pres">
      <dgm:prSet presAssocID="{C4277906-1AFE-47C9-9F2E-909C2B86B96D}" presName="aNode" presStyleLbl="bgShp" presStyleIdx="3" presStyleCnt="6"/>
      <dgm:spPr/>
    </dgm:pt>
    <dgm:pt modelId="{EBFC1AA7-82DD-4DC0-AA82-C83884E726E4}" type="pres">
      <dgm:prSet presAssocID="{C4277906-1AFE-47C9-9F2E-909C2B86B96D}" presName="textNode" presStyleLbl="bgShp" presStyleIdx="3" presStyleCnt="6"/>
      <dgm:spPr/>
    </dgm:pt>
    <dgm:pt modelId="{271A084F-5A04-4F42-8CDF-4B737E2EC6C9}" type="pres">
      <dgm:prSet presAssocID="{C4277906-1AFE-47C9-9F2E-909C2B86B96D}" presName="compChildNode" presStyleCnt="0"/>
      <dgm:spPr/>
    </dgm:pt>
    <dgm:pt modelId="{3DBC5593-287F-476F-B10A-754739067927}" type="pres">
      <dgm:prSet presAssocID="{C4277906-1AFE-47C9-9F2E-909C2B86B96D}" presName="theInnerList" presStyleCnt="0"/>
      <dgm:spPr/>
    </dgm:pt>
    <dgm:pt modelId="{6F5DB4C6-F44B-4A2A-81F6-C27AB1145CCE}" type="pres">
      <dgm:prSet presAssocID="{69DE2AE8-4DA6-4E64-A4B7-2C2D4003E02D}" presName="childNode" presStyleLbl="node1" presStyleIdx="10" presStyleCnt="20">
        <dgm:presLayoutVars>
          <dgm:bulletEnabled val="1"/>
        </dgm:presLayoutVars>
      </dgm:prSet>
      <dgm:spPr/>
    </dgm:pt>
    <dgm:pt modelId="{87CDC07F-0F29-48E1-9330-DC94FEAA09F4}" type="pres">
      <dgm:prSet presAssocID="{69DE2AE8-4DA6-4E64-A4B7-2C2D4003E02D}" presName="aSpace2" presStyleCnt="0"/>
      <dgm:spPr/>
    </dgm:pt>
    <dgm:pt modelId="{859BCF25-BFC1-4FFC-8F4C-E38C14B1CD45}" type="pres">
      <dgm:prSet presAssocID="{14030F9F-E3B8-4458-80CE-5EA65478170E}" presName="childNode" presStyleLbl="node1" presStyleIdx="11" presStyleCnt="20">
        <dgm:presLayoutVars>
          <dgm:bulletEnabled val="1"/>
        </dgm:presLayoutVars>
      </dgm:prSet>
      <dgm:spPr/>
    </dgm:pt>
    <dgm:pt modelId="{0C9E0D55-2026-402C-8D34-A75B657C269C}" type="pres">
      <dgm:prSet presAssocID="{14030F9F-E3B8-4458-80CE-5EA65478170E}" presName="aSpace2" presStyleCnt="0"/>
      <dgm:spPr/>
    </dgm:pt>
    <dgm:pt modelId="{1B9BC55D-3780-4730-BC02-DE722C0083C6}" type="pres">
      <dgm:prSet presAssocID="{7D3D171B-3731-424D-B3A0-B065CB62DF54}" presName="childNode" presStyleLbl="node1" presStyleIdx="12" presStyleCnt="20">
        <dgm:presLayoutVars>
          <dgm:bulletEnabled val="1"/>
        </dgm:presLayoutVars>
      </dgm:prSet>
      <dgm:spPr/>
    </dgm:pt>
    <dgm:pt modelId="{9A9C8843-B28B-4C05-8C40-D55A7E882B68}" type="pres">
      <dgm:prSet presAssocID="{C4277906-1AFE-47C9-9F2E-909C2B86B96D}" presName="aSpace" presStyleCnt="0"/>
      <dgm:spPr/>
    </dgm:pt>
    <dgm:pt modelId="{AA98070A-2D18-4705-9195-BD854C8BB549}" type="pres">
      <dgm:prSet presAssocID="{6B462F98-E6B0-4A0E-928B-F6EA4A027078}" presName="compNode" presStyleCnt="0"/>
      <dgm:spPr/>
    </dgm:pt>
    <dgm:pt modelId="{FA2F2673-742F-414D-8374-4F6B6442E32F}" type="pres">
      <dgm:prSet presAssocID="{6B462F98-E6B0-4A0E-928B-F6EA4A027078}" presName="aNode" presStyleLbl="bgShp" presStyleIdx="4" presStyleCnt="6"/>
      <dgm:spPr/>
    </dgm:pt>
    <dgm:pt modelId="{98B7FBB4-2C89-4F24-9B5E-31D8AF30E0CA}" type="pres">
      <dgm:prSet presAssocID="{6B462F98-E6B0-4A0E-928B-F6EA4A027078}" presName="textNode" presStyleLbl="bgShp" presStyleIdx="4" presStyleCnt="6"/>
      <dgm:spPr/>
    </dgm:pt>
    <dgm:pt modelId="{D5E187A4-749B-4C65-AB9C-041D7A5E5A03}" type="pres">
      <dgm:prSet presAssocID="{6B462F98-E6B0-4A0E-928B-F6EA4A027078}" presName="compChildNode" presStyleCnt="0"/>
      <dgm:spPr/>
    </dgm:pt>
    <dgm:pt modelId="{F6BED5E5-AC70-4B82-A433-26F729D2490D}" type="pres">
      <dgm:prSet presAssocID="{6B462F98-E6B0-4A0E-928B-F6EA4A027078}" presName="theInnerList" presStyleCnt="0"/>
      <dgm:spPr/>
    </dgm:pt>
    <dgm:pt modelId="{AB580E33-5111-4712-84E4-37F3418544BE}" type="pres">
      <dgm:prSet presAssocID="{621FC6A7-2420-4304-BAF9-BF15B0A97918}" presName="childNode" presStyleLbl="node1" presStyleIdx="13" presStyleCnt="20">
        <dgm:presLayoutVars>
          <dgm:bulletEnabled val="1"/>
        </dgm:presLayoutVars>
      </dgm:prSet>
      <dgm:spPr/>
    </dgm:pt>
    <dgm:pt modelId="{28765043-1322-4A35-B625-FD894DC847B2}" type="pres">
      <dgm:prSet presAssocID="{621FC6A7-2420-4304-BAF9-BF15B0A97918}" presName="aSpace2" presStyleCnt="0"/>
      <dgm:spPr/>
    </dgm:pt>
    <dgm:pt modelId="{A725C153-FB07-4F8C-AC83-C29EA8CD8F96}" type="pres">
      <dgm:prSet presAssocID="{056553E4-0C16-4426-8762-CFEDEFECEF83}" presName="childNode" presStyleLbl="node1" presStyleIdx="14" presStyleCnt="20">
        <dgm:presLayoutVars>
          <dgm:bulletEnabled val="1"/>
        </dgm:presLayoutVars>
      </dgm:prSet>
      <dgm:spPr/>
    </dgm:pt>
    <dgm:pt modelId="{FC745880-9BCE-4ECF-927F-ECF15FBD6DDF}" type="pres">
      <dgm:prSet presAssocID="{056553E4-0C16-4426-8762-CFEDEFECEF83}" presName="aSpace2" presStyleCnt="0"/>
      <dgm:spPr/>
    </dgm:pt>
    <dgm:pt modelId="{21ED4759-2D0B-4A82-9C89-1AEB13284A30}" type="pres">
      <dgm:prSet presAssocID="{53CDDB3C-3697-42CB-88B8-4696238598F0}" presName="childNode" presStyleLbl="node1" presStyleIdx="15" presStyleCnt="20">
        <dgm:presLayoutVars>
          <dgm:bulletEnabled val="1"/>
        </dgm:presLayoutVars>
      </dgm:prSet>
      <dgm:spPr/>
    </dgm:pt>
    <dgm:pt modelId="{CE2D08BC-5AAA-479F-BF5E-CFA2F2D28E9F}" type="pres">
      <dgm:prSet presAssocID="{53CDDB3C-3697-42CB-88B8-4696238598F0}" presName="aSpace2" presStyleCnt="0"/>
      <dgm:spPr/>
    </dgm:pt>
    <dgm:pt modelId="{039F36DD-82B0-4206-BCD4-2D8EF343AEAD}" type="pres">
      <dgm:prSet presAssocID="{DFAEDD0C-7EBA-4DB9-A2A4-2B880EC36EE7}" presName="childNode" presStyleLbl="node1" presStyleIdx="16" presStyleCnt="20">
        <dgm:presLayoutVars>
          <dgm:bulletEnabled val="1"/>
        </dgm:presLayoutVars>
      </dgm:prSet>
      <dgm:spPr/>
    </dgm:pt>
    <dgm:pt modelId="{443DF70D-119E-4F97-AEF0-E92084720EAD}" type="pres">
      <dgm:prSet presAssocID="{6B462F98-E6B0-4A0E-928B-F6EA4A027078}" presName="aSpace" presStyleCnt="0"/>
      <dgm:spPr/>
    </dgm:pt>
    <dgm:pt modelId="{0BB0B7DD-E3DA-49FB-ADB4-BF1C2DFF0E86}" type="pres">
      <dgm:prSet presAssocID="{FEE93B9B-B965-4123-9477-77275013E1F2}" presName="compNode" presStyleCnt="0"/>
      <dgm:spPr/>
    </dgm:pt>
    <dgm:pt modelId="{251C06E4-BAAB-4A30-BF4B-A1F72DC92B04}" type="pres">
      <dgm:prSet presAssocID="{FEE93B9B-B965-4123-9477-77275013E1F2}" presName="aNode" presStyleLbl="bgShp" presStyleIdx="5" presStyleCnt="6"/>
      <dgm:spPr/>
    </dgm:pt>
    <dgm:pt modelId="{F8E31601-F38C-4707-8322-1F0A428C9E61}" type="pres">
      <dgm:prSet presAssocID="{FEE93B9B-B965-4123-9477-77275013E1F2}" presName="textNode" presStyleLbl="bgShp" presStyleIdx="5" presStyleCnt="6"/>
      <dgm:spPr/>
    </dgm:pt>
    <dgm:pt modelId="{1B1FF16E-7BCE-4B60-A556-6459E0F3549C}" type="pres">
      <dgm:prSet presAssocID="{FEE93B9B-B965-4123-9477-77275013E1F2}" presName="compChildNode" presStyleCnt="0"/>
      <dgm:spPr/>
    </dgm:pt>
    <dgm:pt modelId="{8DB0E792-B35C-4403-BC3F-3B6FFB3E86C3}" type="pres">
      <dgm:prSet presAssocID="{FEE93B9B-B965-4123-9477-77275013E1F2}" presName="theInnerList" presStyleCnt="0"/>
      <dgm:spPr/>
    </dgm:pt>
    <dgm:pt modelId="{C2D6936F-A226-4BC3-AE77-8C87BF9D8A5B}" type="pres">
      <dgm:prSet presAssocID="{1DB37486-002A-44BD-AEC1-A08975635813}" presName="childNode" presStyleLbl="node1" presStyleIdx="17" presStyleCnt="20" custLinFactY="195726" custLinFactNeighborX="2958" custLinFactNeighborY="200000">
        <dgm:presLayoutVars>
          <dgm:bulletEnabled val="1"/>
        </dgm:presLayoutVars>
      </dgm:prSet>
      <dgm:spPr/>
    </dgm:pt>
    <dgm:pt modelId="{6E2610A5-8274-4FAE-B7CA-BA5882A03219}" type="pres">
      <dgm:prSet presAssocID="{1DB37486-002A-44BD-AEC1-A08975635813}" presName="aSpace2" presStyleCnt="0"/>
      <dgm:spPr/>
    </dgm:pt>
    <dgm:pt modelId="{1329D58D-131A-4846-B4A4-0C1E1DB173C1}" type="pres">
      <dgm:prSet presAssocID="{1F8D979A-BCC0-49B9-BD67-D183EFD3779B}" presName="childNode" presStyleLbl="node1" presStyleIdx="18" presStyleCnt="20" custLinFactY="-98774" custLinFactNeighborY="-100000">
        <dgm:presLayoutVars>
          <dgm:bulletEnabled val="1"/>
        </dgm:presLayoutVars>
      </dgm:prSet>
      <dgm:spPr/>
    </dgm:pt>
    <dgm:pt modelId="{2F38C717-3F70-4025-B4CF-F90730B359E8}" type="pres">
      <dgm:prSet presAssocID="{1F8D979A-BCC0-49B9-BD67-D183EFD3779B}" presName="aSpace2" presStyleCnt="0"/>
      <dgm:spPr/>
    </dgm:pt>
    <dgm:pt modelId="{EFE420F0-F1F2-4691-B547-AA3A54401DD4}" type="pres">
      <dgm:prSet presAssocID="{F20F5A30-941D-4189-B68B-E7440C44B747}" presName="childNode" presStyleLbl="node1" presStyleIdx="19" presStyleCnt="20" custLinFactY="-98774" custLinFactNeighborX="986" custLinFactNeighborY="-100000">
        <dgm:presLayoutVars>
          <dgm:bulletEnabled val="1"/>
        </dgm:presLayoutVars>
      </dgm:prSet>
      <dgm:spPr/>
    </dgm:pt>
  </dgm:ptLst>
  <dgm:cxnLst>
    <dgm:cxn modelId="{CA12AA00-C5ED-4D9F-8732-757DF18384CE}" srcId="{FEE93B9B-B965-4123-9477-77275013E1F2}" destId="{F20F5A30-941D-4189-B68B-E7440C44B747}" srcOrd="2" destOrd="0" parTransId="{45EB42DB-9811-4994-B3EC-02C1B974E475}" sibTransId="{BA8FADAE-F138-42B5-B7A5-A920A423FBEA}"/>
    <dgm:cxn modelId="{58CBD000-13B1-4A75-A577-8B7C84F3FDFA}" srcId="{BA43BAE6-754A-4BA0-9EE5-7E68429CE6D1}" destId="{D8781E59-6ECE-45CA-BB62-C7B1022DC271}" srcOrd="2" destOrd="0" parTransId="{16A1D1E7-BBEC-4279-BE7C-42A15107665B}" sibTransId="{C5CB4640-80C5-4C95-A948-FE321E0592DD}"/>
    <dgm:cxn modelId="{0AA47503-52C1-4D85-8665-831198AFFCD7}" type="presOf" srcId="{FEE93B9B-B965-4123-9477-77275013E1F2}" destId="{F8E31601-F38C-4707-8322-1F0A428C9E61}" srcOrd="1" destOrd="0" presId="urn:microsoft.com/office/officeart/2005/8/layout/lProcess2"/>
    <dgm:cxn modelId="{BD434108-CE50-4546-8A64-3494A261740F}" srcId="{6B462F98-E6B0-4A0E-928B-F6EA4A027078}" destId="{DFAEDD0C-7EBA-4DB9-A2A4-2B880EC36EE7}" srcOrd="3" destOrd="0" parTransId="{B5FF5AAF-EC7D-46AF-9D80-7E70579F850B}" sibTransId="{4A9AE99F-6862-499A-8F23-67131D2374B4}"/>
    <dgm:cxn modelId="{8BA60010-AC05-46F7-80F9-97D9D195D320}" srcId="{52ED78CF-A10F-4BDB-909A-05B9EA786512}" destId="{B7C8A455-9E5F-45FC-9297-8002C3C24835}" srcOrd="1" destOrd="0" parTransId="{4390DBFC-E1D5-467C-ADF2-84BD5F769084}" sibTransId="{EDD1D2AA-2E4E-46A5-9517-E3FD8D401E7B}"/>
    <dgm:cxn modelId="{43EA6F11-3154-4974-BB92-A563E11EFD20}" type="presOf" srcId="{D8781E59-6ECE-45CA-BB62-C7B1022DC271}" destId="{A7652DD4-F306-4D74-AA5C-FFDC4AB296AD}" srcOrd="0" destOrd="0" presId="urn:microsoft.com/office/officeart/2005/8/layout/lProcess2"/>
    <dgm:cxn modelId="{E2551014-9ED2-4315-A6CD-F371112BD24E}" srcId="{52ED78CF-A10F-4BDB-909A-05B9EA786512}" destId="{BA43BAE6-754A-4BA0-9EE5-7E68429CE6D1}" srcOrd="0" destOrd="0" parTransId="{4728AB46-DFE2-4C88-99AB-82942F21B1BF}" sibTransId="{FB1C91C7-C82B-4DB3-B488-B830E51CE0E7}"/>
    <dgm:cxn modelId="{96059D28-0C50-41C2-9B6F-8DF17C7F746D}" type="presOf" srcId="{C3898953-C787-438C-95CD-829D585452BC}" destId="{D8563F36-A0F4-420F-B485-C67F39A6987F}" srcOrd="0" destOrd="0" presId="urn:microsoft.com/office/officeart/2005/8/layout/lProcess2"/>
    <dgm:cxn modelId="{081DFC28-4633-4D57-B2BE-2961A3B4B184}" type="presOf" srcId="{5CF3024A-4DEA-4E6A-9E34-ECDA5CF5B615}" destId="{61BB5660-0C44-4BB2-B754-68FD21F1D55F}" srcOrd="0" destOrd="0" presId="urn:microsoft.com/office/officeart/2005/8/layout/lProcess2"/>
    <dgm:cxn modelId="{09B03260-303D-4029-BD4A-3C8AF38EA20C}" type="presOf" srcId="{7D3D171B-3731-424D-B3A0-B065CB62DF54}" destId="{1B9BC55D-3780-4730-BC02-DE722C0083C6}" srcOrd="0" destOrd="0" presId="urn:microsoft.com/office/officeart/2005/8/layout/lProcess2"/>
    <dgm:cxn modelId="{2625B560-F096-45DE-B969-7084F84DE599}" type="presOf" srcId="{53CDDB3C-3697-42CB-88B8-4696238598F0}" destId="{21ED4759-2D0B-4A82-9C89-1AEB13284A30}" srcOrd="0" destOrd="0" presId="urn:microsoft.com/office/officeart/2005/8/layout/lProcess2"/>
    <dgm:cxn modelId="{16AF5F43-4C1C-4A3F-95DC-722DB22A1023}" type="presOf" srcId="{14030F9F-E3B8-4458-80CE-5EA65478170E}" destId="{859BCF25-BFC1-4FFC-8F4C-E38C14B1CD45}" srcOrd="0" destOrd="0" presId="urn:microsoft.com/office/officeart/2005/8/layout/lProcess2"/>
    <dgm:cxn modelId="{BCB75145-6DC0-417D-B6D4-AC3E84C25072}" type="presOf" srcId="{5CF3024A-4DEA-4E6A-9E34-ECDA5CF5B615}" destId="{4B8AA68D-0B06-4B62-875D-BCAD41084975}" srcOrd="1" destOrd="0" presId="urn:microsoft.com/office/officeart/2005/8/layout/lProcess2"/>
    <dgm:cxn modelId="{F187D566-F780-40C1-8FB1-BD5209E1A7D0}" type="presOf" srcId="{65088D9F-EA5D-4EAC-B967-3222BBCBDD5A}" destId="{7FFAD606-79B7-4AC3-9AB0-92944FAB3231}" srcOrd="0" destOrd="0" presId="urn:microsoft.com/office/officeart/2005/8/layout/lProcess2"/>
    <dgm:cxn modelId="{BAD95847-ABA9-4F0D-8B45-11C59731E218}" type="presOf" srcId="{C4277906-1AFE-47C9-9F2E-909C2B86B96D}" destId="{E212EB07-AFDA-4F86-9F61-94842A4DF675}" srcOrd="0" destOrd="0" presId="urn:microsoft.com/office/officeart/2005/8/layout/lProcess2"/>
    <dgm:cxn modelId="{C7240749-64D3-4183-AEBC-78CD3A615443}" type="presOf" srcId="{A6F5B989-CE36-4924-A912-326D0FFB3518}" destId="{E87CB6AE-CCF7-452E-BA3F-46149E864A7C}" srcOrd="0" destOrd="0" presId="urn:microsoft.com/office/officeart/2005/8/layout/lProcess2"/>
    <dgm:cxn modelId="{6DE97A51-9786-483D-B4F9-78C0705CE97E}" type="presOf" srcId="{193C2425-E1C1-4C8A-A5AC-039AF7D4B050}" destId="{FF35E608-90EE-4AFB-B5A1-A5671438AFFD}" srcOrd="0" destOrd="0" presId="urn:microsoft.com/office/officeart/2005/8/layout/lProcess2"/>
    <dgm:cxn modelId="{947F7C73-4280-49B3-BF39-8D95D67E72AC}" srcId="{5CF3024A-4DEA-4E6A-9E34-ECDA5CF5B615}" destId="{A6F5B989-CE36-4924-A912-326D0FFB3518}" srcOrd="1" destOrd="0" parTransId="{5B2C8F79-3202-4472-8563-43CC1BAC653D}" sibTransId="{1198DDD0-E121-4A3A-A530-8A4E02393D90}"/>
    <dgm:cxn modelId="{23330156-51A7-41B6-8B7E-D751AE530972}" srcId="{52ED78CF-A10F-4BDB-909A-05B9EA786512}" destId="{FEE93B9B-B965-4123-9477-77275013E1F2}" srcOrd="5" destOrd="0" parTransId="{E0530493-E408-444A-A581-0FCA22C803B8}" sibTransId="{D07507A9-432D-46F4-A71F-B3A9FFBE4EFF}"/>
    <dgm:cxn modelId="{03A7D277-77BD-47E2-8EEB-E1B5F03EE75E}" srcId="{FEE93B9B-B965-4123-9477-77275013E1F2}" destId="{1DB37486-002A-44BD-AEC1-A08975635813}" srcOrd="0" destOrd="0" parTransId="{9E62D17A-BED5-45B8-83D0-2D6B2728CC82}" sibTransId="{F12467E4-3666-4DEB-A7C8-A2664E5BED93}"/>
    <dgm:cxn modelId="{9D267A7B-2139-4A05-BA5B-1E0B69F5DB23}" type="presOf" srcId="{1F8D979A-BCC0-49B9-BD67-D183EFD3779B}" destId="{1329D58D-131A-4846-B4A4-0C1E1DB173C1}" srcOrd="0" destOrd="0" presId="urn:microsoft.com/office/officeart/2005/8/layout/lProcess2"/>
    <dgm:cxn modelId="{D8DEDC82-4845-494D-B465-1983FF27CB5C}" srcId="{5CF3024A-4DEA-4E6A-9E34-ECDA5CF5B615}" destId="{A4932A2F-B4FE-4DE6-ADDD-2A2E991A45C2}" srcOrd="2" destOrd="0" parTransId="{08EF0FC7-3AFA-4A40-B3A1-05A8BAE7BA8C}" sibTransId="{E099FD1B-AD06-40DC-A792-B8A80E8E1C2B}"/>
    <dgm:cxn modelId="{E893B183-DFE6-4CB1-8305-9F9CC7EDEAD1}" srcId="{FEE93B9B-B965-4123-9477-77275013E1F2}" destId="{1F8D979A-BCC0-49B9-BD67-D183EFD3779B}" srcOrd="1" destOrd="0" parTransId="{9CF4C429-0841-4FFD-B905-179F1B45EFEE}" sibTransId="{F941D996-FE82-4D3F-A1C7-9FED00F963BA}"/>
    <dgm:cxn modelId="{D6D2E985-57B2-4732-ADD6-8623ACB0A383}" type="presOf" srcId="{BA43BAE6-754A-4BA0-9EE5-7E68429CE6D1}" destId="{A01A36B5-8632-4B4A-AE4F-67AB322670C1}" srcOrd="0" destOrd="0" presId="urn:microsoft.com/office/officeart/2005/8/layout/lProcess2"/>
    <dgm:cxn modelId="{A8ECDF89-9503-4885-9B78-E221D28B8283}" type="presOf" srcId="{6EC51291-45F5-4E96-8B81-D94927351C19}" destId="{EDE2F386-61D0-4E85-91AC-040B8703D52F}" srcOrd="0" destOrd="0" presId="urn:microsoft.com/office/officeart/2005/8/layout/lProcess2"/>
    <dgm:cxn modelId="{F30C7D8A-B915-45FB-B3BE-2F61AAC09C87}" srcId="{6B462F98-E6B0-4A0E-928B-F6EA4A027078}" destId="{53CDDB3C-3697-42CB-88B8-4696238598F0}" srcOrd="2" destOrd="0" parTransId="{64FF8CE6-1382-4776-B6A5-EFC8A699D0AD}" sibTransId="{EEC4C035-C5DD-4221-8468-159A5AFA5106}"/>
    <dgm:cxn modelId="{D5E8E68D-8CE9-4BE6-BDD9-0EEECFFDEF5A}" srcId="{C4277906-1AFE-47C9-9F2E-909C2B86B96D}" destId="{14030F9F-E3B8-4458-80CE-5EA65478170E}" srcOrd="1" destOrd="0" parTransId="{4E7E3820-6809-4009-B2E5-2BB86269EC18}" sibTransId="{F4299D69-3BCB-4DFD-8987-CC0EF81ADB3D}"/>
    <dgm:cxn modelId="{3DF2A18F-F29C-469C-8B93-4EC369D0B62F}" srcId="{B7C8A455-9E5F-45FC-9297-8002C3C24835}" destId="{C3898953-C787-438C-95CD-829D585452BC}" srcOrd="1" destOrd="0" parTransId="{4CAD8F42-476F-42F0-B346-2659ADC322A6}" sibTransId="{20085CBC-789A-47FE-8812-32E37DD014EB}"/>
    <dgm:cxn modelId="{8E0E6390-CA26-44F2-B2F9-881E759E7F30}" type="presOf" srcId="{69DE2AE8-4DA6-4E64-A4B7-2C2D4003E02D}" destId="{6F5DB4C6-F44B-4A2A-81F6-C27AB1145CCE}" srcOrd="0" destOrd="0" presId="urn:microsoft.com/office/officeart/2005/8/layout/lProcess2"/>
    <dgm:cxn modelId="{0F146294-6FD9-4208-BF33-BD75116B3C10}" srcId="{52ED78CF-A10F-4BDB-909A-05B9EA786512}" destId="{5CF3024A-4DEA-4E6A-9E34-ECDA5CF5B615}" srcOrd="2" destOrd="0" parTransId="{B8691DF2-C981-4BF2-AC7F-7FFA1265FC44}" sibTransId="{55ABD1DB-853E-4D8E-98ED-60498077AD9E}"/>
    <dgm:cxn modelId="{E3B0C596-3076-4643-908A-706F0BD95694}" srcId="{5CF3024A-4DEA-4E6A-9E34-ECDA5CF5B615}" destId="{193C2425-E1C1-4C8A-A5AC-039AF7D4B050}" srcOrd="3" destOrd="0" parTransId="{BD5689C2-BB5E-4421-B116-1C99A5F10B98}" sibTransId="{6A564A52-5C8C-426D-80A1-280A4BEF66E4}"/>
    <dgm:cxn modelId="{18F8829A-7AC3-4805-8BED-1208E5DD7579}" type="presOf" srcId="{F20F5A30-941D-4189-B68B-E7440C44B747}" destId="{EFE420F0-F1F2-4691-B547-AA3A54401DD4}" srcOrd="0" destOrd="0" presId="urn:microsoft.com/office/officeart/2005/8/layout/lProcess2"/>
    <dgm:cxn modelId="{3ACB9A9A-0498-40E4-A34F-969925A7EC44}" type="presOf" srcId="{6B462F98-E6B0-4A0E-928B-F6EA4A027078}" destId="{98B7FBB4-2C89-4F24-9B5E-31D8AF30E0CA}" srcOrd="1" destOrd="0" presId="urn:microsoft.com/office/officeart/2005/8/layout/lProcess2"/>
    <dgm:cxn modelId="{A4963C9D-EEEC-49C9-9B86-C1D4DE577578}" type="presOf" srcId="{52ED78CF-A10F-4BDB-909A-05B9EA786512}" destId="{43274587-8E7E-428C-BF50-2364E453E3A4}" srcOrd="0" destOrd="0" presId="urn:microsoft.com/office/officeart/2005/8/layout/lProcess2"/>
    <dgm:cxn modelId="{34AA5E9D-E80E-4923-B3A5-1166CA9E1F47}" type="presOf" srcId="{DFAEDD0C-7EBA-4DB9-A2A4-2B880EC36EE7}" destId="{039F36DD-82B0-4206-BCD4-2D8EF343AEAD}" srcOrd="0" destOrd="0" presId="urn:microsoft.com/office/officeart/2005/8/layout/lProcess2"/>
    <dgm:cxn modelId="{F06E539D-29D6-410E-BE7A-2C162E65C01F}" srcId="{52ED78CF-A10F-4BDB-909A-05B9EA786512}" destId="{C4277906-1AFE-47C9-9F2E-909C2B86B96D}" srcOrd="3" destOrd="0" parTransId="{D0A68BA4-0738-4F6D-AA31-E4816BBC4020}" sibTransId="{CF82F37C-0A67-4327-97D1-334F7BF36D4C}"/>
    <dgm:cxn modelId="{4AF204A0-D85C-4F5A-9E53-23AB059054CF}" srcId="{5CF3024A-4DEA-4E6A-9E34-ECDA5CF5B615}" destId="{363CFE04-C380-4BA8-A270-6453957262EB}" srcOrd="0" destOrd="0" parTransId="{9542B0A6-5643-46F7-AA0D-539A9CDF20CB}" sibTransId="{7D8C70CD-1784-41E3-A99A-D7ADD8EFADF7}"/>
    <dgm:cxn modelId="{3E3344A5-E5C4-451F-A41B-9286653D5772}" srcId="{B7C8A455-9E5F-45FC-9297-8002C3C24835}" destId="{D3E99516-682E-48E9-B7E0-DC788A462F07}" srcOrd="2" destOrd="0" parTransId="{6D7B3A1F-E8A3-4601-8845-46BB93F79D08}" sibTransId="{19752AC4-D9DD-44FC-8313-66B826607C2B}"/>
    <dgm:cxn modelId="{14A925A8-5F25-4038-AE51-ADC1A64469B9}" srcId="{52ED78CF-A10F-4BDB-909A-05B9EA786512}" destId="{6B462F98-E6B0-4A0E-928B-F6EA4A027078}" srcOrd="4" destOrd="0" parTransId="{06046FDA-78BF-4BE3-8D50-56C21F542EC4}" sibTransId="{6B556E52-AC06-4678-959F-D41CE8C7F43C}"/>
    <dgm:cxn modelId="{FB1445A8-F8F1-434D-B53D-3E561116679E}" type="presOf" srcId="{1DB37486-002A-44BD-AEC1-A08975635813}" destId="{C2D6936F-A226-4BC3-AE77-8C87BF9D8A5B}" srcOrd="0" destOrd="0" presId="urn:microsoft.com/office/officeart/2005/8/layout/lProcess2"/>
    <dgm:cxn modelId="{CC86A3A9-B94A-4C33-B8E6-9775798D12D5}" type="presOf" srcId="{71DC81CA-BDFD-4411-BFCB-6D26958CD1E8}" destId="{ECA995ED-67B2-46DC-B241-2E20AFBB2092}" srcOrd="0" destOrd="0" presId="urn:microsoft.com/office/officeart/2005/8/layout/lProcess2"/>
    <dgm:cxn modelId="{1B0926AA-7DC4-4DC3-90BB-60F58C1CD765}" type="presOf" srcId="{056553E4-0C16-4426-8762-CFEDEFECEF83}" destId="{A725C153-FB07-4F8C-AC83-C29EA8CD8F96}" srcOrd="0" destOrd="0" presId="urn:microsoft.com/office/officeart/2005/8/layout/lProcess2"/>
    <dgm:cxn modelId="{C865ECAD-AD35-4606-AC13-F9626B59D11B}" srcId="{C4277906-1AFE-47C9-9F2E-909C2B86B96D}" destId="{7D3D171B-3731-424D-B3A0-B065CB62DF54}" srcOrd="2" destOrd="0" parTransId="{E218C875-8714-47D0-BA8B-18C3DF0FEF8A}" sibTransId="{A7AA7938-B7C0-4712-8030-B702046DE446}"/>
    <dgm:cxn modelId="{A23F64B6-0D83-4E5A-A1A2-880F93B53397}" srcId="{BA43BAE6-754A-4BA0-9EE5-7E68429CE6D1}" destId="{71DC81CA-BDFD-4411-BFCB-6D26958CD1E8}" srcOrd="0" destOrd="0" parTransId="{1AB1F4F4-7CC6-4E4E-BFEA-2502917CBC06}" sibTransId="{5C47AEDB-D12C-41F2-974C-659626265EDC}"/>
    <dgm:cxn modelId="{1E7AFFB6-612F-4FEE-B05D-5A5D360AE23D}" type="presOf" srcId="{B7C8A455-9E5F-45FC-9297-8002C3C24835}" destId="{CA73CED6-2EE8-4F6B-BD2F-A0F70A2AF3F5}" srcOrd="0" destOrd="0" presId="urn:microsoft.com/office/officeart/2005/8/layout/lProcess2"/>
    <dgm:cxn modelId="{563F29BC-3B87-4F15-B3CB-32EED4D05FAF}" type="presOf" srcId="{BA43BAE6-754A-4BA0-9EE5-7E68429CE6D1}" destId="{F5C53445-578D-45EA-A65F-16A4CCE6B3AA}" srcOrd="1" destOrd="0" presId="urn:microsoft.com/office/officeart/2005/8/layout/lProcess2"/>
    <dgm:cxn modelId="{95A345C2-59C2-48F8-9D34-9E9863A502B7}" srcId="{6B462F98-E6B0-4A0E-928B-F6EA4A027078}" destId="{056553E4-0C16-4426-8762-CFEDEFECEF83}" srcOrd="1" destOrd="0" parTransId="{55DB8021-8BBD-435C-ADEC-6DBE0BF54E00}" sibTransId="{4D05FE8C-407E-4E08-B231-98ECAEA556F0}"/>
    <dgm:cxn modelId="{FBF9F3C4-0040-4401-B98B-ED61A2353A59}" type="presOf" srcId="{621FC6A7-2420-4304-BAF9-BF15B0A97918}" destId="{AB580E33-5111-4712-84E4-37F3418544BE}" srcOrd="0" destOrd="0" presId="urn:microsoft.com/office/officeart/2005/8/layout/lProcess2"/>
    <dgm:cxn modelId="{BF29D4C5-C4B3-41AF-BCE0-C09FC9F1889B}" type="presOf" srcId="{6B462F98-E6B0-4A0E-928B-F6EA4A027078}" destId="{FA2F2673-742F-414D-8374-4F6B6442E32F}" srcOrd="0" destOrd="0" presId="urn:microsoft.com/office/officeart/2005/8/layout/lProcess2"/>
    <dgm:cxn modelId="{A17B7FD5-B43A-4A9D-BD61-8397ABFB3817}" type="presOf" srcId="{A4932A2F-B4FE-4DE6-ADDD-2A2E991A45C2}" destId="{340760B5-54D1-48A7-8EB4-8BB5A878CE31}" srcOrd="0" destOrd="0" presId="urn:microsoft.com/office/officeart/2005/8/layout/lProcess2"/>
    <dgm:cxn modelId="{50ACD4DC-4E0D-4CA8-B6D1-B93559D5002D}" srcId="{BA43BAE6-754A-4BA0-9EE5-7E68429CE6D1}" destId="{6EC51291-45F5-4E96-8B81-D94927351C19}" srcOrd="1" destOrd="0" parTransId="{5B11D02F-E003-4991-ADCD-01EDAE5C85D6}" sibTransId="{B27A96C2-B61C-4744-A871-1565D64FCA60}"/>
    <dgm:cxn modelId="{555D3FE4-882D-46E2-8739-3E30E4484AE7}" type="presOf" srcId="{D3E99516-682E-48E9-B7E0-DC788A462F07}" destId="{0EFFFE9E-9B4D-43B8-97E7-DC568B0BE42B}" srcOrd="0" destOrd="0" presId="urn:microsoft.com/office/officeart/2005/8/layout/lProcess2"/>
    <dgm:cxn modelId="{3F4072E7-0BFC-461D-BDC4-3796ACA8170D}" srcId="{C4277906-1AFE-47C9-9F2E-909C2B86B96D}" destId="{69DE2AE8-4DA6-4E64-A4B7-2C2D4003E02D}" srcOrd="0" destOrd="0" parTransId="{E452EA48-E957-46BD-9EDE-A0F461CCCB52}" sibTransId="{7914BC6A-9AEB-4B44-9F73-C134E3FDD263}"/>
    <dgm:cxn modelId="{F4CE91EB-9665-4D13-BF37-33499FA3BA29}" type="presOf" srcId="{FEE93B9B-B965-4123-9477-77275013E1F2}" destId="{251C06E4-BAAB-4A30-BF4B-A1F72DC92B04}" srcOrd="0" destOrd="0" presId="urn:microsoft.com/office/officeart/2005/8/layout/lProcess2"/>
    <dgm:cxn modelId="{797767EE-C237-45D3-927E-9BC86E4FEE53}" srcId="{B7C8A455-9E5F-45FC-9297-8002C3C24835}" destId="{65088D9F-EA5D-4EAC-B967-3222BBCBDD5A}" srcOrd="0" destOrd="0" parTransId="{8798CBA6-6280-489A-9E9C-8442D1C9E807}" sibTransId="{F7F7EFE4-CA6E-4172-B7FE-5D73E61B6061}"/>
    <dgm:cxn modelId="{DA7D88EE-BF20-4893-9119-7C39E110527A}" type="presOf" srcId="{363CFE04-C380-4BA8-A270-6453957262EB}" destId="{0B92D86D-80AC-467A-A1D3-BF2FE80C372D}" srcOrd="0" destOrd="0" presId="urn:microsoft.com/office/officeart/2005/8/layout/lProcess2"/>
    <dgm:cxn modelId="{8F3918F6-375C-41D1-AB81-85D891EE66BC}" type="presOf" srcId="{B7C8A455-9E5F-45FC-9297-8002C3C24835}" destId="{FC1FF0B9-8A53-47A9-A286-9F4297C1F732}" srcOrd="1" destOrd="0" presId="urn:microsoft.com/office/officeart/2005/8/layout/lProcess2"/>
    <dgm:cxn modelId="{994491F6-FAC7-45E5-A7A3-681075F71B67}" type="presOf" srcId="{C4277906-1AFE-47C9-9F2E-909C2B86B96D}" destId="{EBFC1AA7-82DD-4DC0-AA82-C83884E726E4}" srcOrd="1" destOrd="0" presId="urn:microsoft.com/office/officeart/2005/8/layout/lProcess2"/>
    <dgm:cxn modelId="{447DB9FA-BE7B-40B4-B3E6-809A0277DD79}" srcId="{6B462F98-E6B0-4A0E-928B-F6EA4A027078}" destId="{621FC6A7-2420-4304-BAF9-BF15B0A97918}" srcOrd="0" destOrd="0" parTransId="{048B77A6-652F-4E75-96C1-A0BD466719E9}" sibTransId="{A2C8871F-6733-44D3-96DF-E9AB1D3B6382}"/>
    <dgm:cxn modelId="{E5FA8BD4-4620-4BD7-B163-E0D41EBD81D9}" type="presParOf" srcId="{43274587-8E7E-428C-BF50-2364E453E3A4}" destId="{C3519D11-E706-4FED-89D1-8D8725653D5D}" srcOrd="0" destOrd="0" presId="urn:microsoft.com/office/officeart/2005/8/layout/lProcess2"/>
    <dgm:cxn modelId="{DD14B96F-CACD-496B-9D7A-051BB5B0252F}" type="presParOf" srcId="{C3519D11-E706-4FED-89D1-8D8725653D5D}" destId="{A01A36B5-8632-4B4A-AE4F-67AB322670C1}" srcOrd="0" destOrd="0" presId="urn:microsoft.com/office/officeart/2005/8/layout/lProcess2"/>
    <dgm:cxn modelId="{9AC54261-2BA7-40A5-BC7C-F22A0D087F9E}" type="presParOf" srcId="{C3519D11-E706-4FED-89D1-8D8725653D5D}" destId="{F5C53445-578D-45EA-A65F-16A4CCE6B3AA}" srcOrd="1" destOrd="0" presId="urn:microsoft.com/office/officeart/2005/8/layout/lProcess2"/>
    <dgm:cxn modelId="{84520722-8A16-42B3-9A8E-6E8DF8669CCA}" type="presParOf" srcId="{C3519D11-E706-4FED-89D1-8D8725653D5D}" destId="{71756F66-54AB-48C7-A1DA-1534106B0DF8}" srcOrd="2" destOrd="0" presId="urn:microsoft.com/office/officeart/2005/8/layout/lProcess2"/>
    <dgm:cxn modelId="{01DA4DFE-2214-4162-955B-61AE300BB82C}" type="presParOf" srcId="{71756F66-54AB-48C7-A1DA-1534106B0DF8}" destId="{F9A4013C-A0E4-4288-B41C-BC113D0ED583}" srcOrd="0" destOrd="0" presId="urn:microsoft.com/office/officeart/2005/8/layout/lProcess2"/>
    <dgm:cxn modelId="{C6157672-5B87-4778-803E-DFF8B78FF7C4}" type="presParOf" srcId="{F9A4013C-A0E4-4288-B41C-BC113D0ED583}" destId="{ECA995ED-67B2-46DC-B241-2E20AFBB2092}" srcOrd="0" destOrd="0" presId="urn:microsoft.com/office/officeart/2005/8/layout/lProcess2"/>
    <dgm:cxn modelId="{D18B067B-D6FA-429E-84F1-0AD84D913665}" type="presParOf" srcId="{F9A4013C-A0E4-4288-B41C-BC113D0ED583}" destId="{2C494C8D-4DF0-4EA5-8350-1DD5AFE7C250}" srcOrd="1" destOrd="0" presId="urn:microsoft.com/office/officeart/2005/8/layout/lProcess2"/>
    <dgm:cxn modelId="{D0A2C5C8-6F78-4A43-A8CD-07917002D8D9}" type="presParOf" srcId="{F9A4013C-A0E4-4288-B41C-BC113D0ED583}" destId="{EDE2F386-61D0-4E85-91AC-040B8703D52F}" srcOrd="2" destOrd="0" presId="urn:microsoft.com/office/officeart/2005/8/layout/lProcess2"/>
    <dgm:cxn modelId="{032D57EA-148F-41D8-A4A3-5D5EACB7A964}" type="presParOf" srcId="{F9A4013C-A0E4-4288-B41C-BC113D0ED583}" destId="{6EDF708D-3FBF-41E0-BDE6-DF6599807451}" srcOrd="3" destOrd="0" presId="urn:microsoft.com/office/officeart/2005/8/layout/lProcess2"/>
    <dgm:cxn modelId="{DFCE6645-EF91-49D0-9824-293D0902386E}" type="presParOf" srcId="{F9A4013C-A0E4-4288-B41C-BC113D0ED583}" destId="{A7652DD4-F306-4D74-AA5C-FFDC4AB296AD}" srcOrd="4" destOrd="0" presId="urn:microsoft.com/office/officeart/2005/8/layout/lProcess2"/>
    <dgm:cxn modelId="{7D289C0E-B0F8-4A43-B55B-BE397575C9B3}" type="presParOf" srcId="{43274587-8E7E-428C-BF50-2364E453E3A4}" destId="{7EBCF34D-E254-4871-8B8E-A900C1883934}" srcOrd="1" destOrd="0" presId="urn:microsoft.com/office/officeart/2005/8/layout/lProcess2"/>
    <dgm:cxn modelId="{A4581619-693D-4B3D-81AA-3A201777B45C}" type="presParOf" srcId="{43274587-8E7E-428C-BF50-2364E453E3A4}" destId="{0A827DE5-50BA-420D-9CFA-661569154F66}" srcOrd="2" destOrd="0" presId="urn:microsoft.com/office/officeart/2005/8/layout/lProcess2"/>
    <dgm:cxn modelId="{FA464073-B6D5-4D5F-9B35-973B6643F94F}" type="presParOf" srcId="{0A827DE5-50BA-420D-9CFA-661569154F66}" destId="{CA73CED6-2EE8-4F6B-BD2F-A0F70A2AF3F5}" srcOrd="0" destOrd="0" presId="urn:microsoft.com/office/officeart/2005/8/layout/lProcess2"/>
    <dgm:cxn modelId="{957B312A-5D58-4BE7-9F7D-FF71BFD7533A}" type="presParOf" srcId="{0A827DE5-50BA-420D-9CFA-661569154F66}" destId="{FC1FF0B9-8A53-47A9-A286-9F4297C1F732}" srcOrd="1" destOrd="0" presId="urn:microsoft.com/office/officeart/2005/8/layout/lProcess2"/>
    <dgm:cxn modelId="{65370372-CD60-422A-B8AE-75272A86A9D1}" type="presParOf" srcId="{0A827DE5-50BA-420D-9CFA-661569154F66}" destId="{84AA2964-BE34-4F19-AD49-8B18C1603131}" srcOrd="2" destOrd="0" presId="urn:microsoft.com/office/officeart/2005/8/layout/lProcess2"/>
    <dgm:cxn modelId="{7A33C748-B208-47D6-80E3-419E3B22B985}" type="presParOf" srcId="{84AA2964-BE34-4F19-AD49-8B18C1603131}" destId="{F089F12F-C1F6-4D9C-8C37-E97FDB678EC9}" srcOrd="0" destOrd="0" presId="urn:microsoft.com/office/officeart/2005/8/layout/lProcess2"/>
    <dgm:cxn modelId="{A4172516-5D8E-4D27-8FA2-474C6B7E69C2}" type="presParOf" srcId="{F089F12F-C1F6-4D9C-8C37-E97FDB678EC9}" destId="{7FFAD606-79B7-4AC3-9AB0-92944FAB3231}" srcOrd="0" destOrd="0" presId="urn:microsoft.com/office/officeart/2005/8/layout/lProcess2"/>
    <dgm:cxn modelId="{7417D948-0A47-46B2-93A9-C1883D8C4A8D}" type="presParOf" srcId="{F089F12F-C1F6-4D9C-8C37-E97FDB678EC9}" destId="{BB0B51FF-0412-4EFF-BCCF-1995B68D261D}" srcOrd="1" destOrd="0" presId="urn:microsoft.com/office/officeart/2005/8/layout/lProcess2"/>
    <dgm:cxn modelId="{B927AB69-43F7-4767-BAE0-70FD62209A46}" type="presParOf" srcId="{F089F12F-C1F6-4D9C-8C37-E97FDB678EC9}" destId="{D8563F36-A0F4-420F-B485-C67F39A6987F}" srcOrd="2" destOrd="0" presId="urn:microsoft.com/office/officeart/2005/8/layout/lProcess2"/>
    <dgm:cxn modelId="{EA5E9211-9E3B-4CF7-9D4E-648090D4D152}" type="presParOf" srcId="{F089F12F-C1F6-4D9C-8C37-E97FDB678EC9}" destId="{4B830E30-E34B-4944-B6DB-A8D1DDE25763}" srcOrd="3" destOrd="0" presId="urn:microsoft.com/office/officeart/2005/8/layout/lProcess2"/>
    <dgm:cxn modelId="{D40C39F8-E4CB-4339-BB9C-60F4B6C1B64E}" type="presParOf" srcId="{F089F12F-C1F6-4D9C-8C37-E97FDB678EC9}" destId="{0EFFFE9E-9B4D-43B8-97E7-DC568B0BE42B}" srcOrd="4" destOrd="0" presId="urn:microsoft.com/office/officeart/2005/8/layout/lProcess2"/>
    <dgm:cxn modelId="{45823DD9-3FB9-4B3A-BC93-56A42696C15B}" type="presParOf" srcId="{43274587-8E7E-428C-BF50-2364E453E3A4}" destId="{826F94D2-D0D7-4CA7-8DAE-66DB705FA755}" srcOrd="3" destOrd="0" presId="urn:microsoft.com/office/officeart/2005/8/layout/lProcess2"/>
    <dgm:cxn modelId="{E844317D-2711-4517-BDC0-2B303884E388}" type="presParOf" srcId="{43274587-8E7E-428C-BF50-2364E453E3A4}" destId="{A17CAAEF-2F32-4D65-BE45-3967905D490B}" srcOrd="4" destOrd="0" presId="urn:microsoft.com/office/officeart/2005/8/layout/lProcess2"/>
    <dgm:cxn modelId="{01492FD3-6D7B-49F2-B87E-B596653FE63C}" type="presParOf" srcId="{A17CAAEF-2F32-4D65-BE45-3967905D490B}" destId="{61BB5660-0C44-4BB2-B754-68FD21F1D55F}" srcOrd="0" destOrd="0" presId="urn:microsoft.com/office/officeart/2005/8/layout/lProcess2"/>
    <dgm:cxn modelId="{B3B5F4BC-64F1-49BA-8990-BF3F63C6630A}" type="presParOf" srcId="{A17CAAEF-2F32-4D65-BE45-3967905D490B}" destId="{4B8AA68D-0B06-4B62-875D-BCAD41084975}" srcOrd="1" destOrd="0" presId="urn:microsoft.com/office/officeart/2005/8/layout/lProcess2"/>
    <dgm:cxn modelId="{3035AB27-71FE-474B-8BF0-A6CDD2425BA8}" type="presParOf" srcId="{A17CAAEF-2F32-4D65-BE45-3967905D490B}" destId="{2F3CA038-F6C4-4D6A-872F-ECB3297A4A03}" srcOrd="2" destOrd="0" presId="urn:microsoft.com/office/officeart/2005/8/layout/lProcess2"/>
    <dgm:cxn modelId="{56943B5D-4A86-49ED-9624-FB998C723378}" type="presParOf" srcId="{2F3CA038-F6C4-4D6A-872F-ECB3297A4A03}" destId="{3810B2EF-CF4B-499A-ABD1-F191BC2653F6}" srcOrd="0" destOrd="0" presId="urn:microsoft.com/office/officeart/2005/8/layout/lProcess2"/>
    <dgm:cxn modelId="{316E9247-8B90-4F41-90D2-7B1A9FC873F4}" type="presParOf" srcId="{3810B2EF-CF4B-499A-ABD1-F191BC2653F6}" destId="{0B92D86D-80AC-467A-A1D3-BF2FE80C372D}" srcOrd="0" destOrd="0" presId="urn:microsoft.com/office/officeart/2005/8/layout/lProcess2"/>
    <dgm:cxn modelId="{1685DAA6-81A8-4FE5-ADDC-ED3242D89E17}" type="presParOf" srcId="{3810B2EF-CF4B-499A-ABD1-F191BC2653F6}" destId="{3F0FE23A-1857-49BA-8F32-C943FFE2042A}" srcOrd="1" destOrd="0" presId="urn:microsoft.com/office/officeart/2005/8/layout/lProcess2"/>
    <dgm:cxn modelId="{FC69488C-53D9-4D83-A710-4EEE09AB1E8A}" type="presParOf" srcId="{3810B2EF-CF4B-499A-ABD1-F191BC2653F6}" destId="{E87CB6AE-CCF7-452E-BA3F-46149E864A7C}" srcOrd="2" destOrd="0" presId="urn:microsoft.com/office/officeart/2005/8/layout/lProcess2"/>
    <dgm:cxn modelId="{B41630D5-0EB1-4605-9B6C-3D2FF3C5C8B8}" type="presParOf" srcId="{3810B2EF-CF4B-499A-ABD1-F191BC2653F6}" destId="{F036DAD4-F3F4-4C21-ABBE-426D223AE373}" srcOrd="3" destOrd="0" presId="urn:microsoft.com/office/officeart/2005/8/layout/lProcess2"/>
    <dgm:cxn modelId="{CDFDDF3B-7317-4B32-8121-F008B9810D85}" type="presParOf" srcId="{3810B2EF-CF4B-499A-ABD1-F191BC2653F6}" destId="{340760B5-54D1-48A7-8EB4-8BB5A878CE31}" srcOrd="4" destOrd="0" presId="urn:microsoft.com/office/officeart/2005/8/layout/lProcess2"/>
    <dgm:cxn modelId="{0B3F515D-735F-406F-82E1-B6CE4D231DC5}" type="presParOf" srcId="{3810B2EF-CF4B-499A-ABD1-F191BC2653F6}" destId="{A06ADCFE-B5AB-4323-9281-4713E725E16B}" srcOrd="5" destOrd="0" presId="urn:microsoft.com/office/officeart/2005/8/layout/lProcess2"/>
    <dgm:cxn modelId="{AC529815-F33F-4EF7-BDC4-6E202D606251}" type="presParOf" srcId="{3810B2EF-CF4B-499A-ABD1-F191BC2653F6}" destId="{FF35E608-90EE-4AFB-B5A1-A5671438AFFD}" srcOrd="6" destOrd="0" presId="urn:microsoft.com/office/officeart/2005/8/layout/lProcess2"/>
    <dgm:cxn modelId="{4FE8721A-BB66-45B3-841A-D68BFE7F7BC0}" type="presParOf" srcId="{43274587-8E7E-428C-BF50-2364E453E3A4}" destId="{58C52CCC-DEE0-4FD2-AE66-A66B4652DF87}" srcOrd="5" destOrd="0" presId="urn:microsoft.com/office/officeart/2005/8/layout/lProcess2"/>
    <dgm:cxn modelId="{219D0E6F-437F-48C2-9BA2-DBC2FE1A6C3A}" type="presParOf" srcId="{43274587-8E7E-428C-BF50-2364E453E3A4}" destId="{ADEBF526-74B3-4639-9282-F76108956CBC}" srcOrd="6" destOrd="0" presId="urn:microsoft.com/office/officeart/2005/8/layout/lProcess2"/>
    <dgm:cxn modelId="{EBB8F53B-2BF9-4951-AD4D-5868C4A92E45}" type="presParOf" srcId="{ADEBF526-74B3-4639-9282-F76108956CBC}" destId="{E212EB07-AFDA-4F86-9F61-94842A4DF675}" srcOrd="0" destOrd="0" presId="urn:microsoft.com/office/officeart/2005/8/layout/lProcess2"/>
    <dgm:cxn modelId="{E46EAB30-6375-4B59-9547-7948BA22B9F9}" type="presParOf" srcId="{ADEBF526-74B3-4639-9282-F76108956CBC}" destId="{EBFC1AA7-82DD-4DC0-AA82-C83884E726E4}" srcOrd="1" destOrd="0" presId="urn:microsoft.com/office/officeart/2005/8/layout/lProcess2"/>
    <dgm:cxn modelId="{404D4FAA-2246-4E10-BF51-8484F4C162A6}" type="presParOf" srcId="{ADEBF526-74B3-4639-9282-F76108956CBC}" destId="{271A084F-5A04-4F42-8CDF-4B737E2EC6C9}" srcOrd="2" destOrd="0" presId="urn:microsoft.com/office/officeart/2005/8/layout/lProcess2"/>
    <dgm:cxn modelId="{57F0F590-2A1A-40F6-907C-5BFE7647BC10}" type="presParOf" srcId="{271A084F-5A04-4F42-8CDF-4B737E2EC6C9}" destId="{3DBC5593-287F-476F-B10A-754739067927}" srcOrd="0" destOrd="0" presId="urn:microsoft.com/office/officeart/2005/8/layout/lProcess2"/>
    <dgm:cxn modelId="{5FAC6F7F-27AE-44EC-84EB-35C6E5BAC970}" type="presParOf" srcId="{3DBC5593-287F-476F-B10A-754739067927}" destId="{6F5DB4C6-F44B-4A2A-81F6-C27AB1145CCE}" srcOrd="0" destOrd="0" presId="urn:microsoft.com/office/officeart/2005/8/layout/lProcess2"/>
    <dgm:cxn modelId="{DE26563A-B0FF-45C8-A47D-6BEB9AC82259}" type="presParOf" srcId="{3DBC5593-287F-476F-B10A-754739067927}" destId="{87CDC07F-0F29-48E1-9330-DC94FEAA09F4}" srcOrd="1" destOrd="0" presId="urn:microsoft.com/office/officeart/2005/8/layout/lProcess2"/>
    <dgm:cxn modelId="{3BCC5AD9-A2C4-4F88-8EE6-8E28DEF64CFA}" type="presParOf" srcId="{3DBC5593-287F-476F-B10A-754739067927}" destId="{859BCF25-BFC1-4FFC-8F4C-E38C14B1CD45}" srcOrd="2" destOrd="0" presId="urn:microsoft.com/office/officeart/2005/8/layout/lProcess2"/>
    <dgm:cxn modelId="{1E08643B-6F21-4F59-9103-AB3C1D7CE339}" type="presParOf" srcId="{3DBC5593-287F-476F-B10A-754739067927}" destId="{0C9E0D55-2026-402C-8D34-A75B657C269C}" srcOrd="3" destOrd="0" presId="urn:microsoft.com/office/officeart/2005/8/layout/lProcess2"/>
    <dgm:cxn modelId="{91C1BA0A-CA61-4F81-835A-4FC93C64FE35}" type="presParOf" srcId="{3DBC5593-287F-476F-B10A-754739067927}" destId="{1B9BC55D-3780-4730-BC02-DE722C0083C6}" srcOrd="4" destOrd="0" presId="urn:microsoft.com/office/officeart/2005/8/layout/lProcess2"/>
    <dgm:cxn modelId="{DD132153-8823-4D41-8825-FE2A1B8BDD97}" type="presParOf" srcId="{43274587-8E7E-428C-BF50-2364E453E3A4}" destId="{9A9C8843-B28B-4C05-8C40-D55A7E882B68}" srcOrd="7" destOrd="0" presId="urn:microsoft.com/office/officeart/2005/8/layout/lProcess2"/>
    <dgm:cxn modelId="{C04CD94C-0C1D-45E5-80EB-5EA388A184E4}" type="presParOf" srcId="{43274587-8E7E-428C-BF50-2364E453E3A4}" destId="{AA98070A-2D18-4705-9195-BD854C8BB549}" srcOrd="8" destOrd="0" presId="urn:microsoft.com/office/officeart/2005/8/layout/lProcess2"/>
    <dgm:cxn modelId="{A481EC66-7819-4F92-8B1F-C178D0DEC344}" type="presParOf" srcId="{AA98070A-2D18-4705-9195-BD854C8BB549}" destId="{FA2F2673-742F-414D-8374-4F6B6442E32F}" srcOrd="0" destOrd="0" presId="urn:microsoft.com/office/officeart/2005/8/layout/lProcess2"/>
    <dgm:cxn modelId="{855960E1-A79A-46E2-81C9-16E73CDB8883}" type="presParOf" srcId="{AA98070A-2D18-4705-9195-BD854C8BB549}" destId="{98B7FBB4-2C89-4F24-9B5E-31D8AF30E0CA}" srcOrd="1" destOrd="0" presId="urn:microsoft.com/office/officeart/2005/8/layout/lProcess2"/>
    <dgm:cxn modelId="{1E96B66C-E04F-43B7-9302-494EE9CB79E0}" type="presParOf" srcId="{AA98070A-2D18-4705-9195-BD854C8BB549}" destId="{D5E187A4-749B-4C65-AB9C-041D7A5E5A03}" srcOrd="2" destOrd="0" presId="urn:microsoft.com/office/officeart/2005/8/layout/lProcess2"/>
    <dgm:cxn modelId="{682A35E9-0CDC-4E57-8AC8-846A9D4A9302}" type="presParOf" srcId="{D5E187A4-749B-4C65-AB9C-041D7A5E5A03}" destId="{F6BED5E5-AC70-4B82-A433-26F729D2490D}" srcOrd="0" destOrd="0" presId="urn:microsoft.com/office/officeart/2005/8/layout/lProcess2"/>
    <dgm:cxn modelId="{78B22771-5361-42F2-9EB0-38BA1AA24C63}" type="presParOf" srcId="{F6BED5E5-AC70-4B82-A433-26F729D2490D}" destId="{AB580E33-5111-4712-84E4-37F3418544BE}" srcOrd="0" destOrd="0" presId="urn:microsoft.com/office/officeart/2005/8/layout/lProcess2"/>
    <dgm:cxn modelId="{60D10F85-A07D-40E4-9BD6-6F6960EE4EE2}" type="presParOf" srcId="{F6BED5E5-AC70-4B82-A433-26F729D2490D}" destId="{28765043-1322-4A35-B625-FD894DC847B2}" srcOrd="1" destOrd="0" presId="urn:microsoft.com/office/officeart/2005/8/layout/lProcess2"/>
    <dgm:cxn modelId="{2333E6FC-49DA-4BDD-B1A8-E4FB52E267BB}" type="presParOf" srcId="{F6BED5E5-AC70-4B82-A433-26F729D2490D}" destId="{A725C153-FB07-4F8C-AC83-C29EA8CD8F96}" srcOrd="2" destOrd="0" presId="urn:microsoft.com/office/officeart/2005/8/layout/lProcess2"/>
    <dgm:cxn modelId="{003AA277-B3D9-4CCE-85BA-4326BDCCFA73}" type="presParOf" srcId="{F6BED5E5-AC70-4B82-A433-26F729D2490D}" destId="{FC745880-9BCE-4ECF-927F-ECF15FBD6DDF}" srcOrd="3" destOrd="0" presId="urn:microsoft.com/office/officeart/2005/8/layout/lProcess2"/>
    <dgm:cxn modelId="{99C568D9-EB7D-49E8-A3F6-2070F24E925A}" type="presParOf" srcId="{F6BED5E5-AC70-4B82-A433-26F729D2490D}" destId="{21ED4759-2D0B-4A82-9C89-1AEB13284A30}" srcOrd="4" destOrd="0" presId="urn:microsoft.com/office/officeart/2005/8/layout/lProcess2"/>
    <dgm:cxn modelId="{7E5D8AFF-2504-47F6-9D29-90C0320E6088}" type="presParOf" srcId="{F6BED5E5-AC70-4B82-A433-26F729D2490D}" destId="{CE2D08BC-5AAA-479F-BF5E-CFA2F2D28E9F}" srcOrd="5" destOrd="0" presId="urn:microsoft.com/office/officeart/2005/8/layout/lProcess2"/>
    <dgm:cxn modelId="{AC0DB2A3-99AA-4DE8-BEDA-F1C97154D8A9}" type="presParOf" srcId="{F6BED5E5-AC70-4B82-A433-26F729D2490D}" destId="{039F36DD-82B0-4206-BCD4-2D8EF343AEAD}" srcOrd="6" destOrd="0" presId="urn:microsoft.com/office/officeart/2005/8/layout/lProcess2"/>
    <dgm:cxn modelId="{7E14D58F-D2A2-4634-932A-DFC76B381C12}" type="presParOf" srcId="{43274587-8E7E-428C-BF50-2364E453E3A4}" destId="{443DF70D-119E-4F97-AEF0-E92084720EAD}" srcOrd="9" destOrd="0" presId="urn:microsoft.com/office/officeart/2005/8/layout/lProcess2"/>
    <dgm:cxn modelId="{A4A54396-EF57-4ACE-B9DA-142D2CB66096}" type="presParOf" srcId="{43274587-8E7E-428C-BF50-2364E453E3A4}" destId="{0BB0B7DD-E3DA-49FB-ADB4-BF1C2DFF0E86}" srcOrd="10" destOrd="0" presId="urn:microsoft.com/office/officeart/2005/8/layout/lProcess2"/>
    <dgm:cxn modelId="{556060EF-967A-4DCB-A6C9-5CC038B3E849}" type="presParOf" srcId="{0BB0B7DD-E3DA-49FB-ADB4-BF1C2DFF0E86}" destId="{251C06E4-BAAB-4A30-BF4B-A1F72DC92B04}" srcOrd="0" destOrd="0" presId="urn:microsoft.com/office/officeart/2005/8/layout/lProcess2"/>
    <dgm:cxn modelId="{DFAC10FE-806A-49C6-B739-197630881102}" type="presParOf" srcId="{0BB0B7DD-E3DA-49FB-ADB4-BF1C2DFF0E86}" destId="{F8E31601-F38C-4707-8322-1F0A428C9E61}" srcOrd="1" destOrd="0" presId="urn:microsoft.com/office/officeart/2005/8/layout/lProcess2"/>
    <dgm:cxn modelId="{31874319-8FC4-4346-99DE-244E5E29BC62}" type="presParOf" srcId="{0BB0B7DD-E3DA-49FB-ADB4-BF1C2DFF0E86}" destId="{1B1FF16E-7BCE-4B60-A556-6459E0F3549C}" srcOrd="2" destOrd="0" presId="urn:microsoft.com/office/officeart/2005/8/layout/lProcess2"/>
    <dgm:cxn modelId="{1D97DC2E-8F2D-4BFA-AE06-C077E9E8098C}" type="presParOf" srcId="{1B1FF16E-7BCE-4B60-A556-6459E0F3549C}" destId="{8DB0E792-B35C-4403-BC3F-3B6FFB3E86C3}" srcOrd="0" destOrd="0" presId="urn:microsoft.com/office/officeart/2005/8/layout/lProcess2"/>
    <dgm:cxn modelId="{0E3C94E8-F069-4705-9AAD-33B42731F2E8}" type="presParOf" srcId="{8DB0E792-B35C-4403-BC3F-3B6FFB3E86C3}" destId="{C2D6936F-A226-4BC3-AE77-8C87BF9D8A5B}" srcOrd="0" destOrd="0" presId="urn:microsoft.com/office/officeart/2005/8/layout/lProcess2"/>
    <dgm:cxn modelId="{7BC04ED7-1233-4BF1-9D9D-35EEF0BBA36D}" type="presParOf" srcId="{8DB0E792-B35C-4403-BC3F-3B6FFB3E86C3}" destId="{6E2610A5-8274-4FAE-B7CA-BA5882A03219}" srcOrd="1" destOrd="0" presId="urn:microsoft.com/office/officeart/2005/8/layout/lProcess2"/>
    <dgm:cxn modelId="{E070CB89-489A-4E45-ABCB-8D267BC26A73}" type="presParOf" srcId="{8DB0E792-B35C-4403-BC3F-3B6FFB3E86C3}" destId="{1329D58D-131A-4846-B4A4-0C1E1DB173C1}" srcOrd="2" destOrd="0" presId="urn:microsoft.com/office/officeart/2005/8/layout/lProcess2"/>
    <dgm:cxn modelId="{CF989D40-538A-49B8-85A0-603DEDF0DE70}" type="presParOf" srcId="{8DB0E792-B35C-4403-BC3F-3B6FFB3E86C3}" destId="{2F38C717-3F70-4025-B4CF-F90730B359E8}" srcOrd="3" destOrd="0" presId="urn:microsoft.com/office/officeart/2005/8/layout/lProcess2"/>
    <dgm:cxn modelId="{83C868C5-7E93-4BB1-BF3A-2D61E483FF64}" type="presParOf" srcId="{8DB0E792-B35C-4403-BC3F-3B6FFB3E86C3}" destId="{EFE420F0-F1F2-4691-B547-AA3A54401DD4}"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4BEEA-76BF-4B4B-AFA9-D7DBB0EB444D}">
      <dsp:nvSpPr>
        <dsp:cNvPr id="0" name=""/>
        <dsp:cNvSpPr/>
      </dsp:nvSpPr>
      <dsp:spPr>
        <a:xfrm>
          <a:off x="3337" y="177273"/>
          <a:ext cx="3254443" cy="518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IN" sz="1800" kern="1200" dirty="0"/>
            <a:t>Short Term Objectives</a:t>
          </a:r>
        </a:p>
      </dsp:txBody>
      <dsp:txXfrm>
        <a:off x="3337" y="177273"/>
        <a:ext cx="3254443" cy="518400"/>
      </dsp:txXfrm>
    </dsp:sp>
    <dsp:sp modelId="{4F305BBF-D883-43BE-8D6D-5DECA472C44B}">
      <dsp:nvSpPr>
        <dsp:cNvPr id="0" name=""/>
        <dsp:cNvSpPr/>
      </dsp:nvSpPr>
      <dsp:spPr>
        <a:xfrm>
          <a:off x="3337" y="695673"/>
          <a:ext cx="3254443" cy="454571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en-GB" sz="1800" kern="1200" dirty="0"/>
            <a:t>To set up the business in London, the UK</a:t>
          </a:r>
          <a:endParaRPr lang="en-IN"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en-GB" sz="1800" kern="1200"/>
            <a:t>To achieve an average flow of consumers that is 1 consumer on a daily basis after 1 month of the business starts its operations</a:t>
          </a:r>
          <a:endParaRPr lang="en-IN" sz="1800" kern="1200"/>
        </a:p>
        <a:p>
          <a:pPr marL="171450" lvl="1" indent="-171450" algn="l" defTabSz="800100">
            <a:lnSpc>
              <a:spcPct val="90000"/>
            </a:lnSpc>
            <a:spcBef>
              <a:spcPct val="0"/>
            </a:spcBef>
            <a:spcAft>
              <a:spcPct val="15000"/>
            </a:spcAft>
            <a:buFont typeface="Symbol" panose="05050102010706020507" pitchFamily="18" charset="2"/>
            <a:buChar char=""/>
          </a:pPr>
          <a:r>
            <a:rPr lang="en-GB" sz="1800" kern="1200"/>
            <a:t>Considering the feedback of consumers availed through feedback forms thus gaining an understanding of the needs and demands of the market. </a:t>
          </a:r>
          <a:endParaRPr lang="en-IN" sz="1800" kern="1200"/>
        </a:p>
        <a:p>
          <a:pPr marL="171450" lvl="1" indent="-171450" algn="l" defTabSz="800100">
            <a:lnSpc>
              <a:spcPct val="90000"/>
            </a:lnSpc>
            <a:spcBef>
              <a:spcPct val="0"/>
            </a:spcBef>
            <a:spcAft>
              <a:spcPct val="15000"/>
            </a:spcAft>
            <a:buFont typeface="Symbol" panose="05050102010706020507" pitchFamily="18" charset="2"/>
            <a:buChar char=""/>
          </a:pPr>
          <a:r>
            <a:rPr lang="en-GB" sz="1800" kern="1200" dirty="0"/>
            <a:t>Based on the feedback deigning measures for ensuring enhanced consumer satisfaction as well as bring changes to support wider acceptability by the target audience</a:t>
          </a:r>
          <a:endParaRPr lang="en-IN" sz="1800" kern="1200" dirty="0"/>
        </a:p>
      </dsp:txBody>
      <dsp:txXfrm>
        <a:off x="3337" y="695673"/>
        <a:ext cx="3254443" cy="4545719"/>
      </dsp:txXfrm>
    </dsp:sp>
    <dsp:sp modelId="{A1620545-EC66-44D8-972F-952DC4CDBECC}">
      <dsp:nvSpPr>
        <dsp:cNvPr id="0" name=""/>
        <dsp:cNvSpPr/>
      </dsp:nvSpPr>
      <dsp:spPr>
        <a:xfrm>
          <a:off x="3713404" y="177273"/>
          <a:ext cx="3254443" cy="518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IN" sz="1800" kern="1200" dirty="0"/>
            <a:t>Medium Term Objectives</a:t>
          </a:r>
        </a:p>
      </dsp:txBody>
      <dsp:txXfrm>
        <a:off x="3713404" y="177273"/>
        <a:ext cx="3254443" cy="518400"/>
      </dsp:txXfrm>
    </dsp:sp>
    <dsp:sp modelId="{2A66FD25-3446-4180-A7DB-22B77E52408A}">
      <dsp:nvSpPr>
        <dsp:cNvPr id="0" name=""/>
        <dsp:cNvSpPr/>
      </dsp:nvSpPr>
      <dsp:spPr>
        <a:xfrm>
          <a:off x="3713404" y="695673"/>
          <a:ext cx="3254443" cy="454571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en-GB" sz="1800" kern="1200" dirty="0"/>
            <a:t>To set up exclusive stores of Super Beard in the UK</a:t>
          </a:r>
          <a:endParaRPr lang="en-IN"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en-GB" sz="1800" kern="1200"/>
            <a:t>To be featured in one of the best fashion magazines for men in the UK that is Mens Fashion Magazine within a span of 2 years</a:t>
          </a:r>
          <a:endParaRPr lang="en-IN" sz="1800" kern="1200"/>
        </a:p>
        <a:p>
          <a:pPr marL="171450" lvl="1" indent="-171450" algn="l" defTabSz="800100">
            <a:lnSpc>
              <a:spcPct val="90000"/>
            </a:lnSpc>
            <a:spcBef>
              <a:spcPct val="0"/>
            </a:spcBef>
            <a:spcAft>
              <a:spcPct val="15000"/>
            </a:spcAft>
            <a:buFont typeface="Symbol" panose="05050102010706020507" pitchFamily="18" charset="2"/>
            <a:buChar char=""/>
          </a:pPr>
          <a:r>
            <a:rPr lang="en-IN" sz="1800" kern="1200"/>
            <a:t>To be able to expand into international markets like Asian countries, European nations and Middle-East nations</a:t>
          </a:r>
        </a:p>
        <a:p>
          <a:pPr marL="171450" lvl="1" indent="-171450" algn="l" defTabSz="800100">
            <a:lnSpc>
              <a:spcPct val="90000"/>
            </a:lnSpc>
            <a:spcBef>
              <a:spcPct val="0"/>
            </a:spcBef>
            <a:spcAft>
              <a:spcPct val="15000"/>
            </a:spcAft>
            <a:buFont typeface="Symbol" panose="05050102010706020507" pitchFamily="18" charset="2"/>
            <a:buChar char=""/>
          </a:pPr>
          <a:r>
            <a:rPr lang="en-IN" sz="1800" kern="1200" dirty="0"/>
            <a:t>To be able to add new products and services within the existing portfolio </a:t>
          </a:r>
        </a:p>
      </dsp:txBody>
      <dsp:txXfrm>
        <a:off x="3713404" y="695673"/>
        <a:ext cx="3254443" cy="4545719"/>
      </dsp:txXfrm>
    </dsp:sp>
    <dsp:sp modelId="{7953B559-294C-4429-B7D3-EE384C9A8715}">
      <dsp:nvSpPr>
        <dsp:cNvPr id="0" name=""/>
        <dsp:cNvSpPr/>
      </dsp:nvSpPr>
      <dsp:spPr>
        <a:xfrm>
          <a:off x="7423470" y="177273"/>
          <a:ext cx="3254443" cy="51840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IN" sz="1800" kern="1200" dirty="0"/>
            <a:t>Long Term Objectives</a:t>
          </a:r>
        </a:p>
      </dsp:txBody>
      <dsp:txXfrm>
        <a:off x="7423470" y="177273"/>
        <a:ext cx="3254443" cy="518400"/>
      </dsp:txXfrm>
    </dsp:sp>
    <dsp:sp modelId="{8A50D7FD-F2EF-40A9-BB8B-5559CDAEA2A5}">
      <dsp:nvSpPr>
        <dsp:cNvPr id="0" name=""/>
        <dsp:cNvSpPr/>
      </dsp:nvSpPr>
      <dsp:spPr>
        <a:xfrm>
          <a:off x="7423470" y="695673"/>
          <a:ext cx="3254443" cy="4545719"/>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Symbol" panose="05050102010706020507" pitchFamily="18" charset="2"/>
            <a:buChar char=""/>
          </a:pPr>
          <a:r>
            <a:rPr lang="en-GB" sz="1800" kern="1200" dirty="0"/>
            <a:t>To set up on organic set-up for extraction of essential oils thus moving towards backward integration</a:t>
          </a:r>
          <a:endParaRPr lang="en-IN" sz="1800" kern="1200" dirty="0"/>
        </a:p>
        <a:p>
          <a:pPr marL="171450" lvl="1" indent="-171450" algn="l" defTabSz="800100">
            <a:lnSpc>
              <a:spcPct val="90000"/>
            </a:lnSpc>
            <a:spcBef>
              <a:spcPct val="0"/>
            </a:spcBef>
            <a:spcAft>
              <a:spcPct val="15000"/>
            </a:spcAft>
            <a:buFont typeface="Symbol" panose="05050102010706020507" pitchFamily="18" charset="2"/>
            <a:buChar char=""/>
          </a:pPr>
          <a:r>
            <a:rPr lang="en-GB" sz="1800" kern="1200" dirty="0"/>
            <a:t>To expand to American markets</a:t>
          </a:r>
          <a:endParaRPr lang="en-IN" sz="1800" kern="1200" dirty="0"/>
        </a:p>
      </dsp:txBody>
      <dsp:txXfrm>
        <a:off x="7423470" y="695673"/>
        <a:ext cx="3254443" cy="45457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A36B5-8632-4B4A-AE4F-67AB322670C1}">
      <dsp:nvSpPr>
        <dsp:cNvPr id="0" name=""/>
        <dsp:cNvSpPr/>
      </dsp:nvSpPr>
      <dsp:spPr>
        <a:xfrm>
          <a:off x="4253" y="0"/>
          <a:ext cx="1680392"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POLITICAL</a:t>
          </a:r>
        </a:p>
      </dsp:txBody>
      <dsp:txXfrm>
        <a:off x="4253" y="0"/>
        <a:ext cx="1680392" cy="1625600"/>
      </dsp:txXfrm>
    </dsp:sp>
    <dsp:sp modelId="{ECA995ED-67B2-46DC-B241-2E20AFBB2092}">
      <dsp:nvSpPr>
        <dsp:cNvPr id="0" name=""/>
        <dsp:cNvSpPr/>
      </dsp:nvSpPr>
      <dsp:spPr>
        <a:xfrm>
          <a:off x="172292" y="1626063"/>
          <a:ext cx="1344313" cy="10645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IN" sz="1100" kern="1200" dirty="0"/>
            <a:t>Brexit – Change in political stability of the UK</a:t>
          </a:r>
        </a:p>
      </dsp:txBody>
      <dsp:txXfrm>
        <a:off x="203472" y="1657243"/>
        <a:ext cx="1281953" cy="1002191"/>
      </dsp:txXfrm>
    </dsp:sp>
    <dsp:sp modelId="{EDE2F386-61D0-4E85-91AC-040B8703D52F}">
      <dsp:nvSpPr>
        <dsp:cNvPr id="0" name=""/>
        <dsp:cNvSpPr/>
      </dsp:nvSpPr>
      <dsp:spPr>
        <a:xfrm>
          <a:off x="132541" y="4060342"/>
          <a:ext cx="1344313" cy="10645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IN" sz="1100" kern="1200" dirty="0"/>
            <a:t>Changes in policies and political approach</a:t>
          </a:r>
        </a:p>
      </dsp:txBody>
      <dsp:txXfrm>
        <a:off x="163721" y="4091522"/>
        <a:ext cx="1281953" cy="1002191"/>
      </dsp:txXfrm>
    </dsp:sp>
    <dsp:sp modelId="{A7652DD4-F306-4D74-AA5C-FFDC4AB296AD}">
      <dsp:nvSpPr>
        <dsp:cNvPr id="0" name=""/>
        <dsp:cNvSpPr/>
      </dsp:nvSpPr>
      <dsp:spPr>
        <a:xfrm>
          <a:off x="159037" y="2868358"/>
          <a:ext cx="1344313" cy="10645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IN" sz="1100" kern="1200" dirty="0"/>
            <a:t>Alterations of relationships with the world and the EU</a:t>
          </a:r>
        </a:p>
      </dsp:txBody>
      <dsp:txXfrm>
        <a:off x="190217" y="2899538"/>
        <a:ext cx="1281953" cy="1002191"/>
      </dsp:txXfrm>
    </dsp:sp>
    <dsp:sp modelId="{CA73CED6-2EE8-4F6B-BD2F-A0F70A2AF3F5}">
      <dsp:nvSpPr>
        <dsp:cNvPr id="0" name=""/>
        <dsp:cNvSpPr/>
      </dsp:nvSpPr>
      <dsp:spPr>
        <a:xfrm>
          <a:off x="1810675" y="0"/>
          <a:ext cx="1680392"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ECONOMIC</a:t>
          </a:r>
        </a:p>
      </dsp:txBody>
      <dsp:txXfrm>
        <a:off x="1810675" y="0"/>
        <a:ext cx="1680392" cy="1625600"/>
      </dsp:txXfrm>
    </dsp:sp>
    <dsp:sp modelId="{7FFAD606-79B7-4AC3-9AB0-92944FAB3231}">
      <dsp:nvSpPr>
        <dsp:cNvPr id="0" name=""/>
        <dsp:cNvSpPr/>
      </dsp:nvSpPr>
      <dsp:spPr>
        <a:xfrm>
          <a:off x="1978714" y="1626063"/>
          <a:ext cx="1344313" cy="10645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economic relationships of the UK with the rest of the world is very good </a:t>
          </a:r>
          <a:endParaRPr lang="en-IN" sz="1100" kern="1200" dirty="0"/>
        </a:p>
      </dsp:txBody>
      <dsp:txXfrm>
        <a:off x="2009894" y="1657243"/>
        <a:ext cx="1281953" cy="1002191"/>
      </dsp:txXfrm>
    </dsp:sp>
    <dsp:sp modelId="{D8563F36-A0F4-420F-B485-C67F39A6987F}">
      <dsp:nvSpPr>
        <dsp:cNvPr id="0" name=""/>
        <dsp:cNvSpPr/>
      </dsp:nvSpPr>
      <dsp:spPr>
        <a:xfrm>
          <a:off x="1978714" y="2854391"/>
          <a:ext cx="1344313" cy="10645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IN" sz="1100" kern="1200" dirty="0"/>
            <a:t>Male grooming industry growing</a:t>
          </a:r>
        </a:p>
      </dsp:txBody>
      <dsp:txXfrm>
        <a:off x="2009894" y="2885571"/>
        <a:ext cx="1281953" cy="1002191"/>
      </dsp:txXfrm>
    </dsp:sp>
    <dsp:sp modelId="{0EFFFE9E-9B4D-43B8-97E7-DC568B0BE42B}">
      <dsp:nvSpPr>
        <dsp:cNvPr id="0" name=""/>
        <dsp:cNvSpPr/>
      </dsp:nvSpPr>
      <dsp:spPr>
        <a:xfrm>
          <a:off x="1978714" y="4082719"/>
          <a:ext cx="1344313" cy="10645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Brexit - raised foreign exchange risks owing to the declining value of British Pound </a:t>
          </a:r>
          <a:endParaRPr lang="en-IN" sz="1100" kern="1200" dirty="0"/>
        </a:p>
      </dsp:txBody>
      <dsp:txXfrm>
        <a:off x="2009894" y="4113899"/>
        <a:ext cx="1281953" cy="1002191"/>
      </dsp:txXfrm>
    </dsp:sp>
    <dsp:sp modelId="{61BB5660-0C44-4BB2-B754-68FD21F1D55F}">
      <dsp:nvSpPr>
        <dsp:cNvPr id="0" name=""/>
        <dsp:cNvSpPr/>
      </dsp:nvSpPr>
      <dsp:spPr>
        <a:xfrm>
          <a:off x="3617096" y="0"/>
          <a:ext cx="1680392"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SOCIO-CULTURAL</a:t>
          </a:r>
        </a:p>
      </dsp:txBody>
      <dsp:txXfrm>
        <a:off x="3617096" y="0"/>
        <a:ext cx="1680392" cy="1625600"/>
      </dsp:txXfrm>
    </dsp:sp>
    <dsp:sp modelId="{0B92D86D-80AC-467A-A1D3-BF2FE80C372D}">
      <dsp:nvSpPr>
        <dsp:cNvPr id="0" name=""/>
        <dsp:cNvSpPr/>
      </dsp:nvSpPr>
      <dsp:spPr>
        <a:xfrm>
          <a:off x="3785136" y="1625732"/>
          <a:ext cx="1344313" cy="7893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Beard considered as an indicator of strong social status</a:t>
          </a:r>
          <a:endParaRPr lang="en-IN" sz="1100" kern="1200" dirty="0"/>
        </a:p>
      </dsp:txBody>
      <dsp:txXfrm>
        <a:off x="3808256" y="1648852"/>
        <a:ext cx="1298073" cy="743144"/>
      </dsp:txXfrm>
    </dsp:sp>
    <dsp:sp modelId="{E87CB6AE-CCF7-452E-BA3F-46149E864A7C}">
      <dsp:nvSpPr>
        <dsp:cNvPr id="0" name=""/>
        <dsp:cNvSpPr/>
      </dsp:nvSpPr>
      <dsp:spPr>
        <a:xfrm>
          <a:off x="3785136" y="2536560"/>
          <a:ext cx="1344313" cy="7893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fashion symbol &amp; accepted by opposite gender across the world</a:t>
          </a:r>
          <a:endParaRPr lang="en-IN" sz="1100" kern="1200" dirty="0"/>
        </a:p>
      </dsp:txBody>
      <dsp:txXfrm>
        <a:off x="3808256" y="2559680"/>
        <a:ext cx="1298073" cy="743144"/>
      </dsp:txXfrm>
    </dsp:sp>
    <dsp:sp modelId="{340760B5-54D1-48A7-8EB4-8BB5A878CE31}">
      <dsp:nvSpPr>
        <dsp:cNvPr id="0" name=""/>
        <dsp:cNvSpPr/>
      </dsp:nvSpPr>
      <dsp:spPr>
        <a:xfrm>
          <a:off x="3785136" y="3447388"/>
          <a:ext cx="1344313" cy="7893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IN" sz="1100" kern="1200" dirty="0"/>
            <a:t>Mandatory in certain religions</a:t>
          </a:r>
        </a:p>
      </dsp:txBody>
      <dsp:txXfrm>
        <a:off x="3808256" y="3470508"/>
        <a:ext cx="1298073" cy="743144"/>
      </dsp:txXfrm>
    </dsp:sp>
    <dsp:sp modelId="{FF35E608-90EE-4AFB-B5A1-A5671438AFFD}">
      <dsp:nvSpPr>
        <dsp:cNvPr id="0" name=""/>
        <dsp:cNvSpPr/>
      </dsp:nvSpPr>
      <dsp:spPr>
        <a:xfrm>
          <a:off x="3785136" y="4358216"/>
          <a:ext cx="1344313" cy="7893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IN" sz="1100" kern="1200" dirty="0"/>
            <a:t>Restricted in organisations</a:t>
          </a:r>
        </a:p>
      </dsp:txBody>
      <dsp:txXfrm>
        <a:off x="3808256" y="4381336"/>
        <a:ext cx="1298073" cy="743144"/>
      </dsp:txXfrm>
    </dsp:sp>
    <dsp:sp modelId="{E212EB07-AFDA-4F86-9F61-94842A4DF675}">
      <dsp:nvSpPr>
        <dsp:cNvPr id="0" name=""/>
        <dsp:cNvSpPr/>
      </dsp:nvSpPr>
      <dsp:spPr>
        <a:xfrm>
          <a:off x="5423518" y="0"/>
          <a:ext cx="1680392"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TECHNOLOGICAL</a:t>
          </a:r>
        </a:p>
      </dsp:txBody>
      <dsp:txXfrm>
        <a:off x="5423518" y="0"/>
        <a:ext cx="1680392" cy="1625600"/>
      </dsp:txXfrm>
    </dsp:sp>
    <dsp:sp modelId="{6F5DB4C6-F44B-4A2A-81F6-C27AB1145CCE}">
      <dsp:nvSpPr>
        <dsp:cNvPr id="0" name=""/>
        <dsp:cNvSpPr/>
      </dsp:nvSpPr>
      <dsp:spPr>
        <a:xfrm>
          <a:off x="5591557" y="1626063"/>
          <a:ext cx="1344313" cy="10645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a:t>social media to promote one's product and e-commerce options to sell the same </a:t>
          </a:r>
          <a:endParaRPr lang="en-IN" sz="1100" kern="1200"/>
        </a:p>
      </dsp:txBody>
      <dsp:txXfrm>
        <a:off x="5622737" y="1657243"/>
        <a:ext cx="1281953" cy="1002191"/>
      </dsp:txXfrm>
    </dsp:sp>
    <dsp:sp modelId="{859BCF25-BFC1-4FFC-8F4C-E38C14B1CD45}">
      <dsp:nvSpPr>
        <dsp:cNvPr id="0" name=""/>
        <dsp:cNvSpPr/>
      </dsp:nvSpPr>
      <dsp:spPr>
        <a:xfrm>
          <a:off x="5591557" y="2854391"/>
          <a:ext cx="1344313" cy="10645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Cosmetic industry with the help of technology is able to innovate products and sell them at a relatively cheap price</a:t>
          </a:r>
          <a:endParaRPr lang="en-IN" sz="1100" kern="1200" dirty="0"/>
        </a:p>
      </dsp:txBody>
      <dsp:txXfrm>
        <a:off x="5622737" y="2885571"/>
        <a:ext cx="1281953" cy="1002191"/>
      </dsp:txXfrm>
    </dsp:sp>
    <dsp:sp modelId="{1B9BC55D-3780-4730-BC02-DE722C0083C6}">
      <dsp:nvSpPr>
        <dsp:cNvPr id="0" name=""/>
        <dsp:cNvSpPr/>
      </dsp:nvSpPr>
      <dsp:spPr>
        <a:xfrm>
          <a:off x="5591557" y="4082719"/>
          <a:ext cx="1344313" cy="10645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Provide for online consultation and lure customers through unique services like online videos</a:t>
          </a:r>
          <a:endParaRPr lang="en-IN" sz="1100" kern="1200" dirty="0"/>
        </a:p>
      </dsp:txBody>
      <dsp:txXfrm>
        <a:off x="5622737" y="4113899"/>
        <a:ext cx="1281953" cy="1002191"/>
      </dsp:txXfrm>
    </dsp:sp>
    <dsp:sp modelId="{FA2F2673-742F-414D-8374-4F6B6442E32F}">
      <dsp:nvSpPr>
        <dsp:cNvPr id="0" name=""/>
        <dsp:cNvSpPr/>
      </dsp:nvSpPr>
      <dsp:spPr>
        <a:xfrm>
          <a:off x="7229940" y="0"/>
          <a:ext cx="1680392"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LEGAL</a:t>
          </a:r>
        </a:p>
      </dsp:txBody>
      <dsp:txXfrm>
        <a:off x="7229940" y="0"/>
        <a:ext cx="1680392" cy="1625600"/>
      </dsp:txXfrm>
    </dsp:sp>
    <dsp:sp modelId="{AB580E33-5111-4712-84E4-37F3418544BE}">
      <dsp:nvSpPr>
        <dsp:cNvPr id="0" name=""/>
        <dsp:cNvSpPr/>
      </dsp:nvSpPr>
      <dsp:spPr>
        <a:xfrm>
          <a:off x="7397979" y="1625732"/>
          <a:ext cx="1344313" cy="7893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Ethical practices and environmentally friendly activities </a:t>
          </a:r>
          <a:endParaRPr lang="en-IN" sz="1100" kern="1200" dirty="0"/>
        </a:p>
      </dsp:txBody>
      <dsp:txXfrm>
        <a:off x="7421099" y="1648852"/>
        <a:ext cx="1298073" cy="743144"/>
      </dsp:txXfrm>
    </dsp:sp>
    <dsp:sp modelId="{A725C153-FB07-4F8C-AC83-C29EA8CD8F96}">
      <dsp:nvSpPr>
        <dsp:cNvPr id="0" name=""/>
        <dsp:cNvSpPr/>
      </dsp:nvSpPr>
      <dsp:spPr>
        <a:xfrm>
          <a:off x="7397979" y="2536560"/>
          <a:ext cx="1344313" cy="7893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a:t>trade agreements</a:t>
          </a:r>
          <a:endParaRPr lang="en-IN" sz="1100" kern="1200"/>
        </a:p>
      </dsp:txBody>
      <dsp:txXfrm>
        <a:off x="7421099" y="2559680"/>
        <a:ext cx="1298073" cy="743144"/>
      </dsp:txXfrm>
    </dsp:sp>
    <dsp:sp modelId="{21ED4759-2D0B-4A82-9C89-1AEB13284A30}">
      <dsp:nvSpPr>
        <dsp:cNvPr id="0" name=""/>
        <dsp:cNvSpPr/>
      </dsp:nvSpPr>
      <dsp:spPr>
        <a:xfrm>
          <a:off x="7397979" y="3447388"/>
          <a:ext cx="1344313" cy="7893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a:t>abide by the international norms which are unique in every nation</a:t>
          </a:r>
          <a:endParaRPr lang="en-IN" sz="1100" kern="1200"/>
        </a:p>
      </dsp:txBody>
      <dsp:txXfrm>
        <a:off x="7421099" y="3470508"/>
        <a:ext cx="1298073" cy="743144"/>
      </dsp:txXfrm>
    </dsp:sp>
    <dsp:sp modelId="{039F36DD-82B0-4206-BCD4-2D8EF343AEAD}">
      <dsp:nvSpPr>
        <dsp:cNvPr id="0" name=""/>
        <dsp:cNvSpPr/>
      </dsp:nvSpPr>
      <dsp:spPr>
        <a:xfrm>
          <a:off x="7397979" y="4358216"/>
          <a:ext cx="1344313" cy="7893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a:t>fair trade laws to the health-related rules</a:t>
          </a:r>
          <a:endParaRPr lang="en-IN" sz="1100" kern="1200"/>
        </a:p>
      </dsp:txBody>
      <dsp:txXfrm>
        <a:off x="7421099" y="4381336"/>
        <a:ext cx="1298073" cy="743144"/>
      </dsp:txXfrm>
    </dsp:sp>
    <dsp:sp modelId="{251C06E4-BAAB-4A30-BF4B-A1F72DC92B04}">
      <dsp:nvSpPr>
        <dsp:cNvPr id="0" name=""/>
        <dsp:cNvSpPr/>
      </dsp:nvSpPr>
      <dsp:spPr>
        <a:xfrm>
          <a:off x="9036362" y="0"/>
          <a:ext cx="1680392" cy="541866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ENVIRONMENTAL</a:t>
          </a:r>
        </a:p>
      </dsp:txBody>
      <dsp:txXfrm>
        <a:off x="9036362" y="0"/>
        <a:ext cx="1680392" cy="1625600"/>
      </dsp:txXfrm>
    </dsp:sp>
    <dsp:sp modelId="{C2D6936F-A226-4BC3-AE77-8C87BF9D8A5B}">
      <dsp:nvSpPr>
        <dsp:cNvPr id="0" name=""/>
        <dsp:cNvSpPr/>
      </dsp:nvSpPr>
      <dsp:spPr>
        <a:xfrm>
          <a:off x="9244166" y="4037220"/>
          <a:ext cx="1344313" cy="10645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Fair trade the supply chain transparency</a:t>
          </a:r>
          <a:endParaRPr lang="en-IN" sz="1100" kern="1200" dirty="0"/>
        </a:p>
      </dsp:txBody>
      <dsp:txXfrm>
        <a:off x="9275346" y="4068400"/>
        <a:ext cx="1281953" cy="1002191"/>
      </dsp:txXfrm>
    </dsp:sp>
    <dsp:sp modelId="{1329D58D-131A-4846-B4A4-0C1E1DB173C1}">
      <dsp:nvSpPr>
        <dsp:cNvPr id="0" name=""/>
        <dsp:cNvSpPr/>
      </dsp:nvSpPr>
      <dsp:spPr>
        <a:xfrm>
          <a:off x="9204401" y="1639114"/>
          <a:ext cx="1344313" cy="10645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a:t>Biodegradable products are being demanded </a:t>
          </a:r>
          <a:endParaRPr lang="en-IN" sz="1100" kern="1200"/>
        </a:p>
      </dsp:txBody>
      <dsp:txXfrm>
        <a:off x="9235581" y="1670294"/>
        <a:ext cx="1281953" cy="1002191"/>
      </dsp:txXfrm>
    </dsp:sp>
    <dsp:sp modelId="{EFE420F0-F1F2-4691-B547-AA3A54401DD4}">
      <dsp:nvSpPr>
        <dsp:cNvPr id="0" name=""/>
        <dsp:cNvSpPr/>
      </dsp:nvSpPr>
      <dsp:spPr>
        <a:xfrm>
          <a:off x="9217656" y="2867442"/>
          <a:ext cx="1344313" cy="106455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dirty="0"/>
            <a:t>Consumers seek products that are sourced ethically</a:t>
          </a:r>
          <a:endParaRPr lang="en-IN" sz="1100" kern="1200" dirty="0"/>
        </a:p>
      </dsp:txBody>
      <dsp:txXfrm>
        <a:off x="9248836" y="2898622"/>
        <a:ext cx="1281953" cy="1002191"/>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2384DF7-7E66-4804-A3F8-35C253280273}" type="datetimeFigureOut">
              <a:rPr lang="en-IN" smtClean="0"/>
              <a:t>03-09-2018</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BADB4861-E189-4ABD-A9F3-2CC5FC19A80E}"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014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384DF7-7E66-4804-A3F8-35C253280273}" type="datetimeFigureOut">
              <a:rPr lang="en-IN" smtClean="0"/>
              <a:t>03-09-2018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ADB4861-E189-4ABD-A9F3-2CC5FC19A80E}" type="slidenum">
              <a:rPr lang="en-IN" smtClean="0"/>
              <a:t>‹#›</a:t>
            </a:fld>
            <a:endParaRPr lang="en-IN"/>
          </a:p>
        </p:txBody>
      </p:sp>
    </p:spTree>
    <p:extLst>
      <p:ext uri="{BB962C8B-B14F-4D97-AF65-F5344CB8AC3E}">
        <p14:creationId xmlns:p14="http://schemas.microsoft.com/office/powerpoint/2010/main" val="282491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384DF7-7E66-4804-A3F8-35C253280273}" type="datetimeFigureOut">
              <a:rPr lang="en-IN" smtClean="0"/>
              <a:t>03-09-2018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B4861-E189-4ABD-A9F3-2CC5FC19A80E}"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0286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384DF7-7E66-4804-A3F8-35C253280273}" type="datetimeFigureOut">
              <a:rPr lang="en-IN" smtClean="0"/>
              <a:t>03-09-2018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B4861-E189-4ABD-A9F3-2CC5FC19A80E}"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923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384DF7-7E66-4804-A3F8-35C253280273}" type="datetimeFigureOut">
              <a:rPr lang="en-IN" smtClean="0"/>
              <a:t>03-09-2018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B4861-E189-4ABD-A9F3-2CC5FC19A80E}" type="slidenum">
              <a:rPr lang="en-IN" smtClean="0"/>
              <a:t>‹#›</a:t>
            </a:fld>
            <a:endParaRPr lang="en-IN"/>
          </a:p>
        </p:txBody>
      </p:sp>
    </p:spTree>
    <p:extLst>
      <p:ext uri="{BB962C8B-B14F-4D97-AF65-F5344CB8AC3E}">
        <p14:creationId xmlns:p14="http://schemas.microsoft.com/office/powerpoint/2010/main" val="3843675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384DF7-7E66-4804-A3F8-35C253280273}" type="datetimeFigureOut">
              <a:rPr lang="en-IN" smtClean="0"/>
              <a:t>03-09-2018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B4861-E189-4ABD-A9F3-2CC5FC19A80E}"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561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384DF7-7E66-4804-A3F8-35C253280273}" type="datetimeFigureOut">
              <a:rPr lang="en-IN" smtClean="0"/>
              <a:t>03-09-2018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B4861-E189-4ABD-A9F3-2CC5FC19A80E}"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0531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84DF7-7E66-4804-A3F8-35C253280273}" type="datetimeFigureOut">
              <a:rPr lang="en-IN" smtClean="0"/>
              <a:t>03-09-2018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B4861-E189-4ABD-A9F3-2CC5FC19A80E}"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3939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84DF7-7E66-4804-A3F8-35C253280273}" type="datetimeFigureOut">
              <a:rPr lang="en-IN" smtClean="0"/>
              <a:t>03-09-2018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B4861-E189-4ABD-A9F3-2CC5FC19A80E}"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69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84DF7-7E66-4804-A3F8-35C253280273}" type="datetimeFigureOut">
              <a:rPr lang="en-IN" smtClean="0"/>
              <a:t>03-09-2018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B4861-E189-4ABD-A9F3-2CC5FC19A80E}" type="slidenum">
              <a:rPr lang="en-IN" smtClean="0"/>
              <a:t>‹#›</a:t>
            </a:fld>
            <a:endParaRPr lang="en-IN"/>
          </a:p>
        </p:txBody>
      </p:sp>
    </p:spTree>
    <p:extLst>
      <p:ext uri="{BB962C8B-B14F-4D97-AF65-F5344CB8AC3E}">
        <p14:creationId xmlns:p14="http://schemas.microsoft.com/office/powerpoint/2010/main" val="3730891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2384DF7-7E66-4804-A3F8-35C253280273}" type="datetimeFigureOut">
              <a:rPr lang="en-IN" smtClean="0"/>
              <a:t>03-09-2018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ADB4861-E189-4ABD-A9F3-2CC5FC19A80E}"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0187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384DF7-7E66-4804-A3F8-35C253280273}" type="datetimeFigureOut">
              <a:rPr lang="en-IN" smtClean="0"/>
              <a:t>03-09-2018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ADB4861-E189-4ABD-A9F3-2CC5FC19A80E}" type="slidenum">
              <a:rPr lang="en-IN" smtClean="0"/>
              <a:t>‹#›</a:t>
            </a:fld>
            <a:endParaRPr lang="en-IN"/>
          </a:p>
        </p:txBody>
      </p:sp>
    </p:spTree>
    <p:extLst>
      <p:ext uri="{BB962C8B-B14F-4D97-AF65-F5344CB8AC3E}">
        <p14:creationId xmlns:p14="http://schemas.microsoft.com/office/powerpoint/2010/main" val="3390457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384DF7-7E66-4804-A3F8-35C253280273}" type="datetimeFigureOut">
              <a:rPr lang="en-IN" smtClean="0"/>
              <a:t>03-09-2018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ADB4861-E189-4ABD-A9F3-2CC5FC19A80E}"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1332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384DF7-7E66-4804-A3F8-35C253280273}" type="datetimeFigureOut">
              <a:rPr lang="en-IN" smtClean="0"/>
              <a:t>03-09-2018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ADB4861-E189-4ABD-A9F3-2CC5FC19A80E}"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633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84DF7-7E66-4804-A3F8-35C253280273}" type="datetimeFigureOut">
              <a:rPr lang="en-IN" smtClean="0"/>
              <a:t>03-09-2018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ADB4861-E189-4ABD-A9F3-2CC5FC19A80E}" type="slidenum">
              <a:rPr lang="en-IN" smtClean="0"/>
              <a:t>‹#›</a:t>
            </a:fld>
            <a:endParaRPr lang="en-IN"/>
          </a:p>
        </p:txBody>
      </p:sp>
    </p:spTree>
    <p:extLst>
      <p:ext uri="{BB962C8B-B14F-4D97-AF65-F5344CB8AC3E}">
        <p14:creationId xmlns:p14="http://schemas.microsoft.com/office/powerpoint/2010/main" val="4121843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384DF7-7E66-4804-A3F8-35C253280273}" type="datetimeFigureOut">
              <a:rPr lang="en-IN" smtClean="0"/>
              <a:t>03-09-2018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ADB4861-E189-4ABD-A9F3-2CC5FC19A80E}"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6304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384DF7-7E66-4804-A3F8-35C253280273}" type="datetimeFigureOut">
              <a:rPr lang="en-IN" smtClean="0"/>
              <a:t>03-09-2018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ADB4861-E189-4ABD-A9F3-2CC5FC19A80E}" type="slidenum">
              <a:rPr lang="en-IN" smtClean="0"/>
              <a:t>‹#›</a:t>
            </a:fld>
            <a:endParaRPr lang="en-IN"/>
          </a:p>
        </p:txBody>
      </p:sp>
    </p:spTree>
    <p:extLst>
      <p:ext uri="{BB962C8B-B14F-4D97-AF65-F5344CB8AC3E}">
        <p14:creationId xmlns:p14="http://schemas.microsoft.com/office/powerpoint/2010/main" val="382778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2384DF7-7E66-4804-A3F8-35C253280273}" type="datetimeFigureOut">
              <a:rPr lang="en-IN" smtClean="0"/>
              <a:t>03-09-2018</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DB4861-E189-4ABD-A9F3-2CC5FC19A80E}" type="slidenum">
              <a:rPr lang="en-IN" smtClean="0"/>
              <a:t>‹#›</a:t>
            </a:fld>
            <a:endParaRPr lang="en-IN"/>
          </a:p>
        </p:txBody>
      </p:sp>
    </p:spTree>
    <p:extLst>
      <p:ext uri="{BB962C8B-B14F-4D97-AF65-F5344CB8AC3E}">
        <p14:creationId xmlns:p14="http://schemas.microsoft.com/office/powerpoint/2010/main" val="104063206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75248-20CC-473C-AFC5-44A786900449}"/>
              </a:ext>
            </a:extLst>
          </p:cNvPr>
          <p:cNvSpPr>
            <a:spLocks noGrp="1"/>
          </p:cNvSpPr>
          <p:nvPr>
            <p:ph type="ctrTitle"/>
          </p:nvPr>
        </p:nvSpPr>
        <p:spPr/>
        <p:txBody>
          <a:bodyPr/>
          <a:lstStyle/>
          <a:p>
            <a:pPr algn="l"/>
            <a:r>
              <a:rPr lang="en-IN" dirty="0"/>
              <a:t>The Super </a:t>
            </a:r>
            <a:br>
              <a:rPr lang="en-IN" dirty="0"/>
            </a:br>
            <a:r>
              <a:rPr lang="en-IN" dirty="0"/>
              <a:t>Beard Brand</a:t>
            </a:r>
          </a:p>
        </p:txBody>
      </p:sp>
      <p:sp>
        <p:nvSpPr>
          <p:cNvPr id="3" name="Subtitle 2">
            <a:extLst>
              <a:ext uri="{FF2B5EF4-FFF2-40B4-BE49-F238E27FC236}">
                <a16:creationId xmlns:a16="http://schemas.microsoft.com/office/drawing/2014/main" id="{8C6DF4C3-B88A-431E-BA9C-19D33F6C8D09}"/>
              </a:ext>
            </a:extLst>
          </p:cNvPr>
          <p:cNvSpPr>
            <a:spLocks noGrp="1"/>
          </p:cNvSpPr>
          <p:nvPr>
            <p:ph type="subTitle" idx="1"/>
          </p:nvPr>
        </p:nvSpPr>
        <p:spPr/>
        <p:txBody>
          <a:bodyPr/>
          <a:lstStyle/>
          <a:p>
            <a:r>
              <a:rPr lang="en-IN" dirty="0"/>
              <a:t>Entrepreneurship Project </a:t>
            </a:r>
          </a:p>
          <a:p>
            <a:r>
              <a:rPr lang="en-IN" dirty="0"/>
              <a:t>Name:</a:t>
            </a:r>
          </a:p>
        </p:txBody>
      </p:sp>
      <p:pic>
        <p:nvPicPr>
          <p:cNvPr id="5" name="Picture 4">
            <a:extLst>
              <a:ext uri="{FF2B5EF4-FFF2-40B4-BE49-F238E27FC236}">
                <a16:creationId xmlns:a16="http://schemas.microsoft.com/office/drawing/2014/main" id="{36FB6F08-CDCD-42C5-8237-25EE65465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8687" y="1704734"/>
            <a:ext cx="1495634" cy="1724266"/>
          </a:xfrm>
          <a:prstGeom prst="rect">
            <a:avLst/>
          </a:prstGeom>
        </p:spPr>
      </p:pic>
    </p:spTree>
    <p:extLst>
      <p:ext uri="{BB962C8B-B14F-4D97-AF65-F5344CB8AC3E}">
        <p14:creationId xmlns:p14="http://schemas.microsoft.com/office/powerpoint/2010/main" val="1535721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A3E79D-D19A-4D33-B7B8-C7B29EE6AF67}"/>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742439" y="942644"/>
            <a:ext cx="4876165" cy="4676278"/>
          </a:xfrm>
          <a:prstGeom prst="rect">
            <a:avLst/>
          </a:prstGeom>
          <a:noFill/>
          <a:ln>
            <a:noFill/>
          </a:ln>
        </p:spPr>
      </p:pic>
      <p:sp>
        <p:nvSpPr>
          <p:cNvPr id="4" name="TextBox 3">
            <a:extLst>
              <a:ext uri="{FF2B5EF4-FFF2-40B4-BE49-F238E27FC236}">
                <a16:creationId xmlns:a16="http://schemas.microsoft.com/office/drawing/2014/main" id="{0D0E4726-1858-4C3B-BE44-9CBD2080AA7F}"/>
              </a:ext>
            </a:extLst>
          </p:cNvPr>
          <p:cNvSpPr txBox="1"/>
          <p:nvPr/>
        </p:nvSpPr>
        <p:spPr>
          <a:xfrm>
            <a:off x="2431373" y="573312"/>
            <a:ext cx="2080592" cy="369332"/>
          </a:xfrm>
          <a:prstGeom prst="rect">
            <a:avLst/>
          </a:prstGeom>
          <a:noFill/>
        </p:spPr>
        <p:txBody>
          <a:bodyPr wrap="square" rtlCol="0">
            <a:spAutoFit/>
          </a:bodyPr>
          <a:lstStyle/>
          <a:p>
            <a:pPr algn="ctr"/>
            <a:r>
              <a:rPr lang="en-IN" b="1" dirty="0"/>
              <a:t>Pricing Model</a:t>
            </a:r>
          </a:p>
        </p:txBody>
      </p:sp>
      <p:pic>
        <p:nvPicPr>
          <p:cNvPr id="6" name="Picture 5">
            <a:extLst>
              <a:ext uri="{FF2B5EF4-FFF2-40B4-BE49-F238E27FC236}">
                <a16:creationId xmlns:a16="http://schemas.microsoft.com/office/drawing/2014/main" id="{48B210B3-54BB-494C-85DE-1C7B2CB75B34}"/>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5981286" y="1038639"/>
            <a:ext cx="5238750" cy="3785151"/>
          </a:xfrm>
          <a:prstGeom prst="rect">
            <a:avLst/>
          </a:prstGeom>
          <a:noFill/>
          <a:ln>
            <a:noFill/>
          </a:ln>
        </p:spPr>
      </p:pic>
      <p:sp>
        <p:nvSpPr>
          <p:cNvPr id="7" name="Rectangle 6">
            <a:extLst>
              <a:ext uri="{FF2B5EF4-FFF2-40B4-BE49-F238E27FC236}">
                <a16:creationId xmlns:a16="http://schemas.microsoft.com/office/drawing/2014/main" id="{6E859E54-04A0-4C02-9AA5-462E84B94F31}"/>
              </a:ext>
            </a:extLst>
          </p:cNvPr>
          <p:cNvSpPr/>
          <p:nvPr/>
        </p:nvSpPr>
        <p:spPr>
          <a:xfrm>
            <a:off x="6096000" y="4927360"/>
            <a:ext cx="5057795" cy="369332"/>
          </a:xfrm>
          <a:prstGeom prst="rect">
            <a:avLst/>
          </a:prstGeom>
        </p:spPr>
        <p:txBody>
          <a:bodyPr wrap="none">
            <a:spAutoFit/>
          </a:bodyPr>
          <a:lstStyle/>
          <a:p>
            <a:r>
              <a:rPr lang="en-GB" dirty="0">
                <a:solidFill>
                  <a:srgbClr val="000000"/>
                </a:solidFill>
                <a:latin typeface="Times New Roman" panose="02020603050405020304" pitchFamily="18" charset="0"/>
                <a:ea typeface="Arial" panose="020B0604020202020204" pitchFamily="34" charset="0"/>
                <a:cs typeface="Arial" panose="020B0604020202020204" pitchFamily="34" charset="0"/>
              </a:rPr>
              <a:t>Male Grooming Brands of Major Beauty Companies</a:t>
            </a:r>
            <a:endParaRPr lang="en-IN" dirty="0"/>
          </a:p>
        </p:txBody>
      </p:sp>
    </p:spTree>
    <p:extLst>
      <p:ext uri="{BB962C8B-B14F-4D97-AF65-F5344CB8AC3E}">
        <p14:creationId xmlns:p14="http://schemas.microsoft.com/office/powerpoint/2010/main" val="4125446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F648B5-432E-495F-A95D-4E44A3CB724B}"/>
              </a:ext>
            </a:extLst>
          </p:cNvPr>
          <p:cNvSpPr txBox="1"/>
          <p:nvPr/>
        </p:nvSpPr>
        <p:spPr>
          <a:xfrm>
            <a:off x="993913" y="834887"/>
            <a:ext cx="1616765" cy="4524315"/>
          </a:xfrm>
          <a:prstGeom prst="rect">
            <a:avLst/>
          </a:prstGeom>
          <a:noFill/>
          <a:ln>
            <a:solidFill>
              <a:schemeClr val="tx1"/>
            </a:solidFill>
          </a:ln>
        </p:spPr>
        <p:txBody>
          <a:bodyPr wrap="square" rtlCol="0">
            <a:spAutoFit/>
          </a:bodyPr>
          <a:lstStyle/>
          <a:p>
            <a:r>
              <a:rPr lang="en-IN" b="1" u="sng" dirty="0"/>
              <a:t>Threat from New Entrants</a:t>
            </a:r>
          </a:p>
          <a:p>
            <a:r>
              <a:rPr lang="en-GB" u="sng" dirty="0"/>
              <a:t>Moderate to high</a:t>
            </a:r>
          </a:p>
          <a:p>
            <a:pPr marL="285750" indent="-285750">
              <a:buFont typeface="Arial" panose="020B0604020202020204" pitchFamily="34" charset="0"/>
              <a:buChar char="•"/>
            </a:pPr>
            <a:r>
              <a:rPr lang="en-GB" dirty="0"/>
              <a:t>Low investments</a:t>
            </a:r>
          </a:p>
          <a:p>
            <a:pPr marL="285750" indent="-285750">
              <a:buFont typeface="Arial" panose="020B0604020202020204" pitchFamily="34" charset="0"/>
              <a:buChar char="•"/>
            </a:pPr>
            <a:r>
              <a:rPr lang="en-GB" dirty="0"/>
              <a:t>Higher growth opportunities</a:t>
            </a:r>
          </a:p>
          <a:p>
            <a:pPr marL="285750" indent="-285750">
              <a:buFont typeface="Arial" panose="020B0604020202020204" pitchFamily="34" charset="0"/>
              <a:buChar char="•"/>
            </a:pPr>
            <a:r>
              <a:rPr lang="en-GB" dirty="0"/>
              <a:t>break-even at an early stage </a:t>
            </a:r>
          </a:p>
          <a:p>
            <a:pPr marL="285750" indent="-285750">
              <a:buFont typeface="Arial" panose="020B0604020202020204" pitchFamily="34" charset="0"/>
              <a:buChar char="•"/>
            </a:pPr>
            <a:r>
              <a:rPr lang="en-GB" dirty="0"/>
              <a:t>No stringent legal formalities</a:t>
            </a:r>
            <a:endParaRPr lang="en-IN" dirty="0"/>
          </a:p>
        </p:txBody>
      </p:sp>
      <p:sp>
        <p:nvSpPr>
          <p:cNvPr id="4" name="TextBox 3">
            <a:extLst>
              <a:ext uri="{FF2B5EF4-FFF2-40B4-BE49-F238E27FC236}">
                <a16:creationId xmlns:a16="http://schemas.microsoft.com/office/drawing/2014/main" id="{A280E6E2-50D2-4CB8-BCB1-03141520C9D8}"/>
              </a:ext>
            </a:extLst>
          </p:cNvPr>
          <p:cNvSpPr txBox="1"/>
          <p:nvPr/>
        </p:nvSpPr>
        <p:spPr>
          <a:xfrm>
            <a:off x="6705601" y="842093"/>
            <a:ext cx="2690190" cy="4524315"/>
          </a:xfrm>
          <a:prstGeom prst="rect">
            <a:avLst/>
          </a:prstGeom>
          <a:noFill/>
          <a:ln>
            <a:solidFill>
              <a:schemeClr val="tx1"/>
            </a:solidFill>
          </a:ln>
        </p:spPr>
        <p:txBody>
          <a:bodyPr wrap="square" rtlCol="0">
            <a:spAutoFit/>
          </a:bodyPr>
          <a:lstStyle/>
          <a:p>
            <a:r>
              <a:rPr lang="en-GB" b="1" u="sng" dirty="0"/>
              <a:t>Existing competitors</a:t>
            </a:r>
          </a:p>
          <a:p>
            <a:r>
              <a:rPr lang="en-GB" u="sng" dirty="0"/>
              <a:t>High</a:t>
            </a:r>
          </a:p>
          <a:p>
            <a:pPr marL="285750" indent="-285750">
              <a:buFont typeface="Arial" panose="020B0604020202020204" pitchFamily="34" charset="0"/>
              <a:buChar char="•"/>
            </a:pPr>
            <a:r>
              <a:rPr lang="en-GB" dirty="0"/>
              <a:t>grooming products are sold by international and regional players </a:t>
            </a:r>
          </a:p>
          <a:p>
            <a:pPr marL="285750" indent="-285750">
              <a:buFont typeface="Arial" panose="020B0604020202020204" pitchFamily="34" charset="0"/>
              <a:buChar char="•"/>
            </a:pPr>
            <a:r>
              <a:rPr lang="en-GB" dirty="0"/>
              <a:t>beard grooming industry players are The Beard Emporium, Ricki Hall, The Bearded Gent, Old </a:t>
            </a:r>
            <a:r>
              <a:rPr lang="en-GB" dirty="0" err="1"/>
              <a:t>Joll</a:t>
            </a:r>
            <a:r>
              <a:rPr lang="en-GB" dirty="0"/>
              <a:t>, The Audacious Beard Company, Zeus Beard, </a:t>
            </a:r>
            <a:r>
              <a:rPr lang="en-GB" dirty="0" err="1"/>
              <a:t>Belenos</a:t>
            </a:r>
            <a:r>
              <a:rPr lang="en-GB" dirty="0"/>
              <a:t> Therapy, Percy Nobleman, Men Rock, the Beard Base and Fellows Essential Gentleman </a:t>
            </a:r>
            <a:endParaRPr lang="en-IN" u="sng" dirty="0"/>
          </a:p>
        </p:txBody>
      </p:sp>
      <p:sp>
        <p:nvSpPr>
          <p:cNvPr id="5" name="TextBox 4">
            <a:extLst>
              <a:ext uri="{FF2B5EF4-FFF2-40B4-BE49-F238E27FC236}">
                <a16:creationId xmlns:a16="http://schemas.microsoft.com/office/drawing/2014/main" id="{2F3F1C76-DE3D-41DF-B77D-59D4E0164927}"/>
              </a:ext>
            </a:extLst>
          </p:cNvPr>
          <p:cNvSpPr txBox="1"/>
          <p:nvPr/>
        </p:nvSpPr>
        <p:spPr>
          <a:xfrm>
            <a:off x="5340628" y="834887"/>
            <a:ext cx="1364974" cy="4524315"/>
          </a:xfrm>
          <a:prstGeom prst="rect">
            <a:avLst/>
          </a:prstGeom>
          <a:noFill/>
          <a:ln>
            <a:solidFill>
              <a:schemeClr val="tx1"/>
            </a:solidFill>
          </a:ln>
        </p:spPr>
        <p:txBody>
          <a:bodyPr wrap="square" rtlCol="0">
            <a:spAutoFit/>
          </a:bodyPr>
          <a:lstStyle/>
          <a:p>
            <a:r>
              <a:rPr lang="en-GB" b="1" u="sng" dirty="0"/>
              <a:t>Threat from Substitutes</a:t>
            </a:r>
          </a:p>
          <a:p>
            <a:r>
              <a:rPr lang="en-GB" u="sng" dirty="0"/>
              <a:t>High</a:t>
            </a:r>
          </a:p>
          <a:p>
            <a:pPr marL="285750" indent="-285750">
              <a:buFont typeface="Arial" panose="020B0604020202020204" pitchFamily="34" charset="0"/>
              <a:buChar char="•"/>
            </a:pPr>
            <a:r>
              <a:rPr lang="en-GB" dirty="0"/>
              <a:t>Awareness of people for grooming mainly comprises of shaving products</a:t>
            </a:r>
          </a:p>
          <a:p>
            <a:pPr marL="285750" indent="-285750">
              <a:buFont typeface="Arial" panose="020B0604020202020204" pitchFamily="34" charset="0"/>
              <a:buChar char="•"/>
            </a:pPr>
            <a:r>
              <a:rPr lang="en-GB" dirty="0"/>
              <a:t>Household tips and tricks </a:t>
            </a:r>
            <a:endParaRPr lang="en-IN" u="sng" dirty="0"/>
          </a:p>
        </p:txBody>
      </p:sp>
      <p:sp>
        <p:nvSpPr>
          <p:cNvPr id="6" name="TextBox 5">
            <a:extLst>
              <a:ext uri="{FF2B5EF4-FFF2-40B4-BE49-F238E27FC236}">
                <a16:creationId xmlns:a16="http://schemas.microsoft.com/office/drawing/2014/main" id="{7AEEC489-4DA0-46E2-B061-4989429CF3DF}"/>
              </a:ext>
            </a:extLst>
          </p:cNvPr>
          <p:cNvSpPr txBox="1"/>
          <p:nvPr/>
        </p:nvSpPr>
        <p:spPr>
          <a:xfrm>
            <a:off x="2610679" y="834887"/>
            <a:ext cx="1364974" cy="4524315"/>
          </a:xfrm>
          <a:prstGeom prst="rect">
            <a:avLst/>
          </a:prstGeom>
          <a:noFill/>
          <a:ln>
            <a:solidFill>
              <a:schemeClr val="tx1"/>
            </a:solidFill>
          </a:ln>
        </p:spPr>
        <p:txBody>
          <a:bodyPr wrap="square" rtlCol="0">
            <a:spAutoFit/>
          </a:bodyPr>
          <a:lstStyle/>
          <a:p>
            <a:r>
              <a:rPr lang="en-GB" b="1" u="sng" dirty="0"/>
              <a:t>Bargaining power of Suppliers</a:t>
            </a:r>
          </a:p>
          <a:p>
            <a:r>
              <a:rPr lang="en-GB" u="sng" dirty="0"/>
              <a:t>High</a:t>
            </a:r>
          </a:p>
          <a:p>
            <a:pPr marL="285750" indent="-285750">
              <a:buFont typeface="Arial" panose="020B0604020202020204" pitchFamily="34" charset="0"/>
              <a:buChar char="•"/>
            </a:pPr>
            <a:r>
              <a:rPr lang="en-GB" dirty="0"/>
              <a:t>Few producers of organic raw materials</a:t>
            </a:r>
          </a:p>
          <a:p>
            <a:pPr marL="285750" indent="-285750">
              <a:buFont typeface="Arial" panose="020B0604020202020204" pitchFamily="34" charset="0"/>
              <a:buChar char="•"/>
            </a:pPr>
            <a:r>
              <a:rPr lang="en-GB" dirty="0"/>
              <a:t>Suppliers tied up with large scale companies</a:t>
            </a:r>
          </a:p>
        </p:txBody>
      </p:sp>
      <p:sp>
        <p:nvSpPr>
          <p:cNvPr id="7" name="TextBox 6">
            <a:extLst>
              <a:ext uri="{FF2B5EF4-FFF2-40B4-BE49-F238E27FC236}">
                <a16:creationId xmlns:a16="http://schemas.microsoft.com/office/drawing/2014/main" id="{721F4F8A-2437-4A58-8433-679813E1BE06}"/>
              </a:ext>
            </a:extLst>
          </p:cNvPr>
          <p:cNvSpPr txBox="1"/>
          <p:nvPr/>
        </p:nvSpPr>
        <p:spPr>
          <a:xfrm>
            <a:off x="3975652" y="842093"/>
            <a:ext cx="1364975" cy="4524315"/>
          </a:xfrm>
          <a:prstGeom prst="rect">
            <a:avLst/>
          </a:prstGeom>
          <a:noFill/>
          <a:ln>
            <a:solidFill>
              <a:schemeClr val="tx1"/>
            </a:solidFill>
          </a:ln>
        </p:spPr>
        <p:txBody>
          <a:bodyPr wrap="square" rtlCol="0">
            <a:spAutoFit/>
          </a:bodyPr>
          <a:lstStyle/>
          <a:p>
            <a:r>
              <a:rPr lang="en-IN" b="1" u="sng" dirty="0"/>
              <a:t>Consumers Bargaining Power</a:t>
            </a:r>
          </a:p>
          <a:p>
            <a:r>
              <a:rPr lang="en-GB" u="sng" dirty="0"/>
              <a:t>Moderate to high</a:t>
            </a:r>
          </a:p>
          <a:p>
            <a:pPr marL="285750" indent="-285750">
              <a:buFont typeface="Arial" panose="020B0604020202020204" pitchFamily="34" charset="0"/>
              <a:buChar char="•"/>
            </a:pPr>
            <a:r>
              <a:rPr lang="en-GB" dirty="0"/>
              <a:t>High demand ,low awareness</a:t>
            </a:r>
          </a:p>
          <a:p>
            <a:pPr marL="285750" indent="-285750">
              <a:buFont typeface="Arial" panose="020B0604020202020204" pitchFamily="34" charset="0"/>
              <a:buChar char="•"/>
            </a:pPr>
            <a:r>
              <a:rPr lang="en-GB" dirty="0"/>
              <a:t>Competitor products available at cheaper prices </a:t>
            </a:r>
          </a:p>
        </p:txBody>
      </p:sp>
      <p:sp>
        <p:nvSpPr>
          <p:cNvPr id="8" name="TextBox 7">
            <a:extLst>
              <a:ext uri="{FF2B5EF4-FFF2-40B4-BE49-F238E27FC236}">
                <a16:creationId xmlns:a16="http://schemas.microsoft.com/office/drawing/2014/main" id="{3A29FC0F-6646-4E3D-AB3C-CCF22784B6FE}"/>
              </a:ext>
            </a:extLst>
          </p:cNvPr>
          <p:cNvSpPr txBox="1"/>
          <p:nvPr/>
        </p:nvSpPr>
        <p:spPr>
          <a:xfrm>
            <a:off x="9581321" y="2228671"/>
            <a:ext cx="1948070" cy="1200329"/>
          </a:xfrm>
          <a:prstGeom prst="rect">
            <a:avLst/>
          </a:prstGeom>
          <a:noFill/>
          <a:ln>
            <a:solidFill>
              <a:schemeClr val="tx1"/>
            </a:solidFill>
          </a:ln>
        </p:spPr>
        <p:txBody>
          <a:bodyPr wrap="square" rtlCol="0">
            <a:spAutoFit/>
          </a:bodyPr>
          <a:lstStyle/>
          <a:p>
            <a:r>
              <a:rPr lang="en-IN" b="1" dirty="0"/>
              <a:t>Analysis outcome </a:t>
            </a:r>
          </a:p>
          <a:p>
            <a:endParaRPr lang="en-IN" dirty="0"/>
          </a:p>
          <a:p>
            <a:r>
              <a:rPr lang="en-IN" dirty="0"/>
              <a:t> Risky yet rewarding </a:t>
            </a:r>
          </a:p>
        </p:txBody>
      </p:sp>
    </p:spTree>
    <p:extLst>
      <p:ext uri="{BB962C8B-B14F-4D97-AF65-F5344CB8AC3E}">
        <p14:creationId xmlns:p14="http://schemas.microsoft.com/office/powerpoint/2010/main" val="4245142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719B61-7CC2-44AB-9A5F-406E503C122F}"/>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637345" y="637967"/>
            <a:ext cx="5564671" cy="5058019"/>
          </a:xfrm>
          <a:prstGeom prst="rect">
            <a:avLst/>
          </a:prstGeom>
          <a:noFill/>
          <a:ln>
            <a:noFill/>
          </a:ln>
        </p:spPr>
      </p:pic>
      <p:sp>
        <p:nvSpPr>
          <p:cNvPr id="3" name="Rectangle 2">
            <a:extLst>
              <a:ext uri="{FF2B5EF4-FFF2-40B4-BE49-F238E27FC236}">
                <a16:creationId xmlns:a16="http://schemas.microsoft.com/office/drawing/2014/main" id="{18B6DDF9-420B-4ED2-8132-581F4B9F469E}"/>
              </a:ext>
            </a:extLst>
          </p:cNvPr>
          <p:cNvSpPr/>
          <p:nvPr/>
        </p:nvSpPr>
        <p:spPr>
          <a:xfrm>
            <a:off x="1047844" y="5695986"/>
            <a:ext cx="4743671" cy="369332"/>
          </a:xfrm>
          <a:prstGeom prst="rect">
            <a:avLst/>
          </a:prstGeom>
        </p:spPr>
        <p:txBody>
          <a:bodyPr wrap="none">
            <a:spAutoFit/>
          </a:bodyPr>
          <a:lstStyle/>
          <a:p>
            <a:r>
              <a:rPr lang="en-GB" dirty="0">
                <a:solidFill>
                  <a:srgbClr val="000000"/>
                </a:solidFill>
                <a:latin typeface="Times New Roman" panose="02020603050405020304" pitchFamily="18" charset="0"/>
                <a:ea typeface="Arial" panose="020B0604020202020204" pitchFamily="34" charset="0"/>
                <a:cs typeface="Arial" panose="020B0604020202020204" pitchFamily="34" charset="0"/>
              </a:rPr>
              <a:t>Product/Service Portfolio Analysis - BCG Matrix</a:t>
            </a:r>
            <a:endParaRPr lang="en-IN" dirty="0"/>
          </a:p>
        </p:txBody>
      </p:sp>
      <p:sp>
        <p:nvSpPr>
          <p:cNvPr id="4" name="TextBox 3">
            <a:extLst>
              <a:ext uri="{FF2B5EF4-FFF2-40B4-BE49-F238E27FC236}">
                <a16:creationId xmlns:a16="http://schemas.microsoft.com/office/drawing/2014/main" id="{820812B2-8755-4693-B64C-CAE5DD8E89EC}"/>
              </a:ext>
            </a:extLst>
          </p:cNvPr>
          <p:cNvSpPr txBox="1"/>
          <p:nvPr/>
        </p:nvSpPr>
        <p:spPr>
          <a:xfrm>
            <a:off x="6612834" y="1987825"/>
            <a:ext cx="4531321" cy="2585323"/>
          </a:xfrm>
          <a:prstGeom prst="rect">
            <a:avLst/>
          </a:prstGeom>
          <a:noFill/>
          <a:ln>
            <a:solidFill>
              <a:schemeClr val="tx1"/>
            </a:solidFill>
          </a:ln>
        </p:spPr>
        <p:txBody>
          <a:bodyPr wrap="square" rtlCol="0">
            <a:spAutoFit/>
          </a:bodyPr>
          <a:lstStyle/>
          <a:p>
            <a:r>
              <a:rPr lang="en-GB" dirty="0"/>
              <a:t>Products:</a:t>
            </a:r>
          </a:p>
          <a:p>
            <a:pPr marL="285750" indent="-285750">
              <a:buFont typeface="Arial" panose="020B0604020202020204" pitchFamily="34" charset="0"/>
              <a:buChar char="•"/>
            </a:pPr>
            <a:r>
              <a:rPr lang="en-GB" dirty="0"/>
              <a:t>Starter kit </a:t>
            </a:r>
          </a:p>
          <a:p>
            <a:pPr marL="285750" indent="-285750">
              <a:buFont typeface="Arial" panose="020B0604020202020204" pitchFamily="34" charset="0"/>
              <a:buChar char="•"/>
            </a:pPr>
            <a:r>
              <a:rPr lang="en-GB" dirty="0"/>
              <a:t>Prestige kit</a:t>
            </a:r>
          </a:p>
          <a:p>
            <a:r>
              <a:rPr lang="en-GB" dirty="0"/>
              <a:t>Services</a:t>
            </a:r>
          </a:p>
          <a:p>
            <a:pPr marL="285750" indent="-285750">
              <a:buFont typeface="Arial" panose="020B0604020202020204" pitchFamily="34" charset="0"/>
              <a:buChar char="•"/>
            </a:pPr>
            <a:r>
              <a:rPr lang="en-GB" dirty="0"/>
              <a:t>grooming videos online</a:t>
            </a:r>
          </a:p>
          <a:p>
            <a:pPr marL="285750" indent="-285750">
              <a:buFont typeface="Arial" panose="020B0604020202020204" pitchFamily="34" charset="0"/>
              <a:buChar char="•"/>
            </a:pPr>
            <a:r>
              <a:rPr lang="en-GB" dirty="0"/>
              <a:t>consultation on grooming</a:t>
            </a:r>
          </a:p>
          <a:p>
            <a:r>
              <a:rPr lang="en-GB" dirty="0"/>
              <a:t>Patents </a:t>
            </a:r>
          </a:p>
          <a:p>
            <a:pPr marL="285750" indent="-285750">
              <a:buFont typeface="Arial" panose="020B0604020202020204" pitchFamily="34" charset="0"/>
              <a:buChar char="•"/>
            </a:pPr>
            <a:r>
              <a:rPr lang="en-GB" dirty="0"/>
              <a:t>Parameters like sustainability and transparency and anti-pollution</a:t>
            </a:r>
            <a:endParaRPr lang="en-IN" dirty="0"/>
          </a:p>
        </p:txBody>
      </p:sp>
      <p:sp>
        <p:nvSpPr>
          <p:cNvPr id="5" name="Rectangle 4">
            <a:extLst>
              <a:ext uri="{FF2B5EF4-FFF2-40B4-BE49-F238E27FC236}">
                <a16:creationId xmlns:a16="http://schemas.microsoft.com/office/drawing/2014/main" id="{770FCC43-63A8-449A-B84F-4EEFEAA45AE4}"/>
              </a:ext>
            </a:extLst>
          </p:cNvPr>
          <p:cNvSpPr/>
          <p:nvPr/>
        </p:nvSpPr>
        <p:spPr>
          <a:xfrm>
            <a:off x="6783069" y="911952"/>
            <a:ext cx="3796873" cy="369332"/>
          </a:xfrm>
          <a:prstGeom prst="rect">
            <a:avLst/>
          </a:prstGeom>
        </p:spPr>
        <p:txBody>
          <a:bodyPr wrap="none">
            <a:spAutoFit/>
          </a:bodyPr>
          <a:lstStyle/>
          <a:p>
            <a:r>
              <a:rPr lang="en-GB" b="1" dirty="0">
                <a:solidFill>
                  <a:srgbClr val="000000"/>
                </a:solidFill>
                <a:latin typeface="Times New Roman" panose="02020603050405020304" pitchFamily="18" charset="0"/>
                <a:ea typeface="Arial" panose="020B0604020202020204" pitchFamily="34" charset="0"/>
                <a:cs typeface="Arial" panose="020B0604020202020204" pitchFamily="34" charset="0"/>
              </a:rPr>
              <a:t>Portfolio (Product / Service) analysis</a:t>
            </a:r>
            <a:endParaRPr lang="en-IN" b="1" dirty="0"/>
          </a:p>
        </p:txBody>
      </p:sp>
    </p:spTree>
    <p:extLst>
      <p:ext uri="{BB962C8B-B14F-4D97-AF65-F5344CB8AC3E}">
        <p14:creationId xmlns:p14="http://schemas.microsoft.com/office/powerpoint/2010/main" val="673216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806158-8A2A-45E4-8323-689DF8628124}"/>
              </a:ext>
            </a:extLst>
          </p:cNvPr>
          <p:cNvSpPr txBox="1"/>
          <p:nvPr/>
        </p:nvSpPr>
        <p:spPr>
          <a:xfrm>
            <a:off x="861391" y="1179443"/>
            <a:ext cx="4871445" cy="1200329"/>
          </a:xfrm>
          <a:prstGeom prst="rect">
            <a:avLst/>
          </a:prstGeom>
          <a:noFill/>
          <a:ln>
            <a:solidFill>
              <a:schemeClr val="tx1"/>
            </a:solidFill>
          </a:ln>
        </p:spPr>
        <p:txBody>
          <a:bodyPr wrap="square" rtlCol="0">
            <a:spAutoFit/>
          </a:bodyPr>
          <a:lstStyle/>
          <a:p>
            <a:r>
              <a:rPr lang="en-IN" b="1" u="sng" dirty="0"/>
              <a:t>Funding</a:t>
            </a:r>
          </a:p>
          <a:p>
            <a:r>
              <a:rPr lang="en-GB" dirty="0"/>
              <a:t>Start-up capital- 42,000 GBP </a:t>
            </a:r>
          </a:p>
          <a:p>
            <a:pPr marL="285750" indent="-285750">
              <a:buFont typeface="Arial" panose="020B0604020202020204" pitchFamily="34" charset="0"/>
              <a:buChar char="•"/>
            </a:pPr>
            <a:r>
              <a:rPr lang="en-GB" dirty="0"/>
              <a:t>Owner Contribution - 16,000 GBP </a:t>
            </a:r>
          </a:p>
          <a:p>
            <a:pPr marL="285750" indent="-285750">
              <a:buFont typeface="Arial" panose="020B0604020202020204" pitchFamily="34" charset="0"/>
              <a:buChar char="•"/>
            </a:pPr>
            <a:r>
              <a:rPr lang="en-GB" dirty="0"/>
              <a:t>Bank Finance - 26,000 GBP</a:t>
            </a:r>
            <a:endParaRPr lang="en-IN" b="1" u="sng" dirty="0"/>
          </a:p>
        </p:txBody>
      </p:sp>
      <p:graphicFrame>
        <p:nvGraphicFramePr>
          <p:cNvPr id="3" name="Chart 2">
            <a:extLst>
              <a:ext uri="{FF2B5EF4-FFF2-40B4-BE49-F238E27FC236}">
                <a16:creationId xmlns:a16="http://schemas.microsoft.com/office/drawing/2014/main" id="{60DC29FA-E852-4DB8-B498-E8AF0F7CD280}"/>
              </a:ext>
            </a:extLst>
          </p:cNvPr>
          <p:cNvGraphicFramePr/>
          <p:nvPr>
            <p:extLst>
              <p:ext uri="{D42A27DB-BD31-4B8C-83A1-F6EECF244321}">
                <p14:modId xmlns:p14="http://schemas.microsoft.com/office/powerpoint/2010/main" val="3626242473"/>
              </p:ext>
            </p:extLst>
          </p:nvPr>
        </p:nvGraphicFramePr>
        <p:xfrm>
          <a:off x="5732836" y="939409"/>
          <a:ext cx="5597773" cy="45525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a16="http://schemas.microsoft.com/office/drawing/2014/main" id="{48100CE9-8E83-4FE3-8669-577B37ACD1E9}"/>
              </a:ext>
            </a:extLst>
          </p:cNvPr>
          <p:cNvGraphicFramePr>
            <a:graphicFrameLocks noGrp="1"/>
          </p:cNvGraphicFramePr>
          <p:nvPr>
            <p:extLst>
              <p:ext uri="{D42A27DB-BD31-4B8C-83A1-F6EECF244321}">
                <p14:modId xmlns:p14="http://schemas.microsoft.com/office/powerpoint/2010/main" val="1772838025"/>
              </p:ext>
            </p:extLst>
          </p:nvPr>
        </p:nvGraphicFramePr>
        <p:xfrm>
          <a:off x="818820" y="2920222"/>
          <a:ext cx="4821250" cy="2571697"/>
        </p:xfrm>
        <a:graphic>
          <a:graphicData uri="http://schemas.openxmlformats.org/drawingml/2006/table">
            <a:tbl>
              <a:tblPr firstRow="1" firstCol="1" bandRow="1">
                <a:tableStyleId>{5C22544A-7EE6-4342-B048-85BDC9FD1C3A}</a:tableStyleId>
              </a:tblPr>
              <a:tblGrid>
                <a:gridCol w="2331718">
                  <a:extLst>
                    <a:ext uri="{9D8B030D-6E8A-4147-A177-3AD203B41FA5}">
                      <a16:colId xmlns:a16="http://schemas.microsoft.com/office/drawing/2014/main" val="1310312949"/>
                    </a:ext>
                  </a:extLst>
                </a:gridCol>
                <a:gridCol w="858460">
                  <a:extLst>
                    <a:ext uri="{9D8B030D-6E8A-4147-A177-3AD203B41FA5}">
                      <a16:colId xmlns:a16="http://schemas.microsoft.com/office/drawing/2014/main" val="2705982351"/>
                    </a:ext>
                  </a:extLst>
                </a:gridCol>
                <a:gridCol w="755445">
                  <a:extLst>
                    <a:ext uri="{9D8B030D-6E8A-4147-A177-3AD203B41FA5}">
                      <a16:colId xmlns:a16="http://schemas.microsoft.com/office/drawing/2014/main" val="3009664139"/>
                    </a:ext>
                  </a:extLst>
                </a:gridCol>
                <a:gridCol w="875627">
                  <a:extLst>
                    <a:ext uri="{9D8B030D-6E8A-4147-A177-3AD203B41FA5}">
                      <a16:colId xmlns:a16="http://schemas.microsoft.com/office/drawing/2014/main" val="4241240977"/>
                    </a:ext>
                  </a:extLst>
                </a:gridCol>
              </a:tblGrid>
              <a:tr h="538108">
                <a:tc>
                  <a:txBody>
                    <a:bodyPr/>
                    <a:lstStyle/>
                    <a:p>
                      <a:pPr marL="6350" indent="-6350" algn="just">
                        <a:lnSpc>
                          <a:spcPct val="150000"/>
                        </a:lnSpc>
                        <a:spcAft>
                          <a:spcPts val="520"/>
                        </a:spcAft>
                      </a:pPr>
                      <a:r>
                        <a:rPr lang="en-GB" sz="1200" dirty="0">
                          <a:effectLst/>
                        </a:rPr>
                        <a:t> </a:t>
                      </a:r>
                      <a:endParaRPr lang="en-IN" sz="12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Year 1</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Year 2</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Year 3</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759149900"/>
                  </a:ext>
                </a:extLst>
              </a:tr>
              <a:tr h="677863">
                <a:tc>
                  <a:txBody>
                    <a:bodyPr/>
                    <a:lstStyle/>
                    <a:p>
                      <a:pPr marL="6350" indent="-6350" algn="just">
                        <a:lnSpc>
                          <a:spcPct val="150000"/>
                        </a:lnSpc>
                        <a:spcAft>
                          <a:spcPts val="520"/>
                        </a:spcAft>
                      </a:pPr>
                      <a:r>
                        <a:rPr lang="en-GB" sz="1200" dirty="0">
                          <a:effectLst/>
                        </a:rPr>
                        <a:t>Compensation</a:t>
                      </a:r>
                      <a:endParaRPr lang="en-IN" sz="12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10,000</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18000</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25000</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737510033"/>
                  </a:ext>
                </a:extLst>
              </a:tr>
              <a:tr h="677863">
                <a:tc>
                  <a:txBody>
                    <a:bodyPr/>
                    <a:lstStyle/>
                    <a:p>
                      <a:pPr marL="6350" indent="-6350" algn="just">
                        <a:lnSpc>
                          <a:spcPct val="150000"/>
                        </a:lnSpc>
                        <a:spcAft>
                          <a:spcPts val="520"/>
                        </a:spcAft>
                      </a:pPr>
                      <a:r>
                        <a:rPr lang="en-GB" sz="1200" dirty="0">
                          <a:effectLst/>
                        </a:rPr>
                        <a:t>Total Hours </a:t>
                      </a:r>
                      <a:endParaRPr lang="en-IN" sz="12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2600</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2600</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2600</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217781269"/>
                  </a:ext>
                </a:extLst>
              </a:tr>
              <a:tr h="677863">
                <a:tc>
                  <a:txBody>
                    <a:bodyPr/>
                    <a:lstStyle/>
                    <a:p>
                      <a:pPr marL="6350" indent="-6350" algn="just">
                        <a:lnSpc>
                          <a:spcPct val="150000"/>
                        </a:lnSpc>
                        <a:spcAft>
                          <a:spcPts val="520"/>
                        </a:spcAft>
                      </a:pPr>
                      <a:r>
                        <a:rPr lang="en-GB" sz="1200" dirty="0">
                          <a:effectLst/>
                        </a:rPr>
                        <a:t>Hourly Wage (calculated)</a:t>
                      </a:r>
                      <a:endParaRPr lang="en-IN" sz="12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3.86</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6.92</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dirty="0">
                          <a:effectLst/>
                        </a:rPr>
                        <a:t>9.61</a:t>
                      </a:r>
                      <a:endParaRPr lang="en-IN" sz="12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180734433"/>
                  </a:ext>
                </a:extLst>
              </a:tr>
            </a:tbl>
          </a:graphicData>
        </a:graphic>
      </p:graphicFrame>
      <p:sp>
        <p:nvSpPr>
          <p:cNvPr id="5" name="Rectangle 4">
            <a:extLst>
              <a:ext uri="{FF2B5EF4-FFF2-40B4-BE49-F238E27FC236}">
                <a16:creationId xmlns:a16="http://schemas.microsoft.com/office/drawing/2014/main" id="{5CEFC23B-6026-4E5D-8877-902EA17C1993}"/>
              </a:ext>
            </a:extLst>
          </p:cNvPr>
          <p:cNvSpPr/>
          <p:nvPr/>
        </p:nvSpPr>
        <p:spPr>
          <a:xfrm>
            <a:off x="1750408" y="5665199"/>
            <a:ext cx="2531462" cy="369332"/>
          </a:xfrm>
          <a:prstGeom prst="rect">
            <a:avLst/>
          </a:prstGeom>
        </p:spPr>
        <p:txBody>
          <a:bodyPr wrap="none">
            <a:spAutoFit/>
          </a:bodyPr>
          <a:lstStyle/>
          <a:p>
            <a:r>
              <a:rPr lang="en-GB" dirty="0">
                <a:solidFill>
                  <a:srgbClr val="000000"/>
                </a:solidFill>
                <a:latin typeface="Times New Roman" panose="02020603050405020304" pitchFamily="18" charset="0"/>
                <a:ea typeface="Arial" panose="020B0604020202020204" pitchFamily="34" charset="0"/>
                <a:cs typeface="Arial" panose="020B0604020202020204" pitchFamily="34" charset="0"/>
              </a:rPr>
              <a:t>Investor Return Schedule</a:t>
            </a:r>
            <a:endParaRPr lang="en-IN" dirty="0"/>
          </a:p>
        </p:txBody>
      </p:sp>
    </p:spTree>
    <p:extLst>
      <p:ext uri="{BB962C8B-B14F-4D97-AF65-F5344CB8AC3E}">
        <p14:creationId xmlns:p14="http://schemas.microsoft.com/office/powerpoint/2010/main" val="1786624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34CA25-C76F-40E7-81B6-DA1563C02DCA}"/>
              </a:ext>
            </a:extLst>
          </p:cNvPr>
          <p:cNvSpPr txBox="1"/>
          <p:nvPr/>
        </p:nvSpPr>
        <p:spPr>
          <a:xfrm>
            <a:off x="757961" y="715617"/>
            <a:ext cx="4288529" cy="2862322"/>
          </a:xfrm>
          <a:prstGeom prst="rect">
            <a:avLst/>
          </a:prstGeom>
          <a:noFill/>
          <a:ln>
            <a:solidFill>
              <a:schemeClr val="tx1"/>
            </a:solidFill>
          </a:ln>
        </p:spPr>
        <p:txBody>
          <a:bodyPr wrap="square" rtlCol="0">
            <a:spAutoFit/>
          </a:bodyPr>
          <a:lstStyle/>
          <a:p>
            <a:r>
              <a:rPr lang="en-IN" b="1" u="sng" dirty="0"/>
              <a:t>Skill Requirements</a:t>
            </a:r>
          </a:p>
          <a:p>
            <a:r>
              <a:rPr lang="en-IN" u="sng" dirty="0"/>
              <a:t>Total 30 Jobs</a:t>
            </a:r>
          </a:p>
          <a:p>
            <a:pPr lvl="0"/>
            <a:r>
              <a:rPr lang="en-GB" dirty="0"/>
              <a:t>1 CEO</a:t>
            </a:r>
            <a:endParaRPr lang="en-IN" dirty="0"/>
          </a:p>
          <a:p>
            <a:pPr lvl="0"/>
            <a:r>
              <a:rPr lang="en-GB" dirty="0"/>
              <a:t>3 as marketing and customer care personnel</a:t>
            </a:r>
            <a:endParaRPr lang="en-IN" dirty="0"/>
          </a:p>
          <a:p>
            <a:pPr lvl="0"/>
            <a:r>
              <a:rPr lang="en-GB" dirty="0"/>
              <a:t>6 as salespeople</a:t>
            </a:r>
            <a:endParaRPr lang="en-IN" dirty="0"/>
          </a:p>
          <a:p>
            <a:pPr lvl="0"/>
            <a:r>
              <a:rPr lang="en-GB" dirty="0"/>
              <a:t>2 for management of social media and e-commerce </a:t>
            </a:r>
            <a:endParaRPr lang="en-IN" dirty="0"/>
          </a:p>
          <a:p>
            <a:pPr lvl="0"/>
            <a:r>
              <a:rPr lang="en-GB" dirty="0"/>
              <a:t>12 for manufacturing and packaging products</a:t>
            </a:r>
            <a:endParaRPr lang="en-IN" dirty="0"/>
          </a:p>
          <a:p>
            <a:pPr lvl="0"/>
            <a:r>
              <a:rPr lang="en-GB" dirty="0"/>
              <a:t>2 for research and development</a:t>
            </a:r>
            <a:endParaRPr lang="en-IN" dirty="0"/>
          </a:p>
          <a:p>
            <a:pPr lvl="0"/>
            <a:r>
              <a:rPr lang="en-GB" dirty="0"/>
              <a:t>7 for administration </a:t>
            </a:r>
            <a:endParaRPr lang="en-IN" dirty="0"/>
          </a:p>
        </p:txBody>
      </p:sp>
      <p:sp>
        <p:nvSpPr>
          <p:cNvPr id="3" name="TextBox 2">
            <a:extLst>
              <a:ext uri="{FF2B5EF4-FFF2-40B4-BE49-F238E27FC236}">
                <a16:creationId xmlns:a16="http://schemas.microsoft.com/office/drawing/2014/main" id="{5E5B7905-74C1-4BA5-AB48-C8631CE5A258}"/>
              </a:ext>
            </a:extLst>
          </p:cNvPr>
          <p:cNvSpPr txBox="1"/>
          <p:nvPr/>
        </p:nvSpPr>
        <p:spPr>
          <a:xfrm>
            <a:off x="901148" y="3737113"/>
            <a:ext cx="4041913" cy="1754326"/>
          </a:xfrm>
          <a:prstGeom prst="rect">
            <a:avLst/>
          </a:prstGeom>
          <a:noFill/>
          <a:ln>
            <a:solidFill>
              <a:schemeClr val="tx1"/>
            </a:solidFill>
          </a:ln>
        </p:spPr>
        <p:txBody>
          <a:bodyPr wrap="square" rtlCol="0">
            <a:spAutoFit/>
          </a:bodyPr>
          <a:lstStyle/>
          <a:p>
            <a:r>
              <a:rPr lang="en-GB" b="1" u="sng" dirty="0"/>
              <a:t>HR Policies</a:t>
            </a:r>
          </a:p>
          <a:p>
            <a:r>
              <a:rPr lang="en-GB" dirty="0"/>
              <a:t>Work for a minimum of 40 hours per week</a:t>
            </a:r>
          </a:p>
          <a:p>
            <a:r>
              <a:rPr lang="en-GB" dirty="0"/>
              <a:t>Overtime consideration and evaluation</a:t>
            </a:r>
          </a:p>
          <a:p>
            <a:r>
              <a:rPr lang="en-IN" dirty="0"/>
              <a:t>Employment to part-time employees</a:t>
            </a:r>
          </a:p>
          <a:p>
            <a:r>
              <a:rPr lang="en-GB" dirty="0"/>
              <a:t>Performance Management System </a:t>
            </a:r>
          </a:p>
          <a:p>
            <a:endParaRPr lang="en-IN" dirty="0"/>
          </a:p>
        </p:txBody>
      </p:sp>
      <p:pic>
        <p:nvPicPr>
          <p:cNvPr id="5" name="Picture 4">
            <a:extLst>
              <a:ext uri="{FF2B5EF4-FFF2-40B4-BE49-F238E27FC236}">
                <a16:creationId xmlns:a16="http://schemas.microsoft.com/office/drawing/2014/main" id="{48F1893B-0F89-4EB5-A989-9107F97E3BF3}"/>
              </a:ext>
            </a:extLst>
          </p:cNvPr>
          <p:cNvPicPr>
            <a:picLocks noChangeAspect="1"/>
          </p:cNvPicPr>
          <p:nvPr/>
        </p:nvPicPr>
        <p:blipFill>
          <a:blip r:embed="rId2"/>
          <a:stretch>
            <a:fillRect/>
          </a:stretch>
        </p:blipFill>
        <p:spPr>
          <a:xfrm>
            <a:off x="5149920" y="569843"/>
            <a:ext cx="6472237" cy="5632174"/>
          </a:xfrm>
          <a:prstGeom prst="rect">
            <a:avLst/>
          </a:prstGeom>
        </p:spPr>
      </p:pic>
      <p:sp>
        <p:nvSpPr>
          <p:cNvPr id="6" name="TextBox 5">
            <a:extLst>
              <a:ext uri="{FF2B5EF4-FFF2-40B4-BE49-F238E27FC236}">
                <a16:creationId xmlns:a16="http://schemas.microsoft.com/office/drawing/2014/main" id="{C07542FF-92A4-4CA6-BC6B-92D497107795}"/>
              </a:ext>
            </a:extLst>
          </p:cNvPr>
          <p:cNvSpPr txBox="1"/>
          <p:nvPr/>
        </p:nvSpPr>
        <p:spPr>
          <a:xfrm>
            <a:off x="5618922" y="5645426"/>
            <a:ext cx="3260035" cy="369332"/>
          </a:xfrm>
          <a:prstGeom prst="rect">
            <a:avLst/>
          </a:prstGeom>
          <a:noFill/>
        </p:spPr>
        <p:txBody>
          <a:bodyPr wrap="square" rtlCol="0">
            <a:spAutoFit/>
          </a:bodyPr>
          <a:lstStyle/>
          <a:p>
            <a:r>
              <a:rPr lang="en-IN" dirty="0"/>
              <a:t>Organisational Structure</a:t>
            </a:r>
          </a:p>
        </p:txBody>
      </p:sp>
    </p:spTree>
    <p:extLst>
      <p:ext uri="{BB962C8B-B14F-4D97-AF65-F5344CB8AC3E}">
        <p14:creationId xmlns:p14="http://schemas.microsoft.com/office/powerpoint/2010/main" val="4199886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9ADB53-C317-4132-82EA-57632A6ECC0C}"/>
              </a:ext>
            </a:extLst>
          </p:cNvPr>
          <p:cNvSpPr txBox="1"/>
          <p:nvPr/>
        </p:nvSpPr>
        <p:spPr>
          <a:xfrm>
            <a:off x="728870" y="659011"/>
            <a:ext cx="5367130" cy="3416320"/>
          </a:xfrm>
          <a:prstGeom prst="rect">
            <a:avLst/>
          </a:prstGeom>
          <a:noFill/>
          <a:ln>
            <a:solidFill>
              <a:schemeClr val="tx1"/>
            </a:solidFill>
          </a:ln>
        </p:spPr>
        <p:txBody>
          <a:bodyPr wrap="square" rtlCol="0">
            <a:spAutoFit/>
          </a:bodyPr>
          <a:lstStyle/>
          <a:p>
            <a:pPr lvl="0"/>
            <a:r>
              <a:rPr lang="en-IN" b="1" u="sng" dirty="0"/>
              <a:t>Strengths</a:t>
            </a:r>
          </a:p>
          <a:p>
            <a:pPr lvl="0"/>
            <a:r>
              <a:rPr lang="en-GB" dirty="0"/>
              <a:t>Higher levels of awareness for using modern technology</a:t>
            </a:r>
          </a:p>
          <a:p>
            <a:pPr lvl="0"/>
            <a:r>
              <a:rPr lang="en-GB" dirty="0"/>
              <a:t>flexible organisational culture driven by innovation</a:t>
            </a:r>
          </a:p>
          <a:p>
            <a:pPr lvl="0"/>
            <a:r>
              <a:rPr lang="en-GB" dirty="0"/>
              <a:t>qualified and expert employees </a:t>
            </a:r>
          </a:p>
          <a:p>
            <a:pPr lvl="0"/>
            <a:r>
              <a:rPr lang="en-GB" dirty="0"/>
              <a:t>Unique products and services </a:t>
            </a:r>
          </a:p>
          <a:p>
            <a:pPr lvl="0"/>
            <a:r>
              <a:rPr lang="en-GB" dirty="0"/>
              <a:t>Environment preservation</a:t>
            </a:r>
          </a:p>
          <a:p>
            <a:pPr lvl="0"/>
            <a:r>
              <a:rPr lang="en-GB" dirty="0"/>
              <a:t>Ethical sourcing for products and services </a:t>
            </a:r>
          </a:p>
          <a:p>
            <a:pPr lvl="0"/>
            <a:r>
              <a:rPr lang="en-GB" dirty="0"/>
              <a:t>Effective HR policies</a:t>
            </a:r>
          </a:p>
          <a:p>
            <a:pPr lvl="0"/>
            <a:r>
              <a:rPr lang="en-GB" dirty="0"/>
              <a:t>customer-centric approach </a:t>
            </a:r>
            <a:endParaRPr lang="en-IN" dirty="0"/>
          </a:p>
          <a:p>
            <a:pPr lvl="0"/>
            <a:r>
              <a:rPr lang="en-IN" dirty="0"/>
              <a:t>International standards products and service</a:t>
            </a:r>
          </a:p>
          <a:p>
            <a:pPr lvl="0"/>
            <a:r>
              <a:rPr lang="en-GB" dirty="0"/>
              <a:t>Patents for products and services </a:t>
            </a:r>
          </a:p>
          <a:p>
            <a:pPr lvl="0"/>
            <a:r>
              <a:rPr lang="en-GB" dirty="0"/>
              <a:t>Using social media extensively </a:t>
            </a:r>
            <a:endParaRPr lang="en-IN" dirty="0"/>
          </a:p>
        </p:txBody>
      </p:sp>
      <p:sp>
        <p:nvSpPr>
          <p:cNvPr id="3" name="Rectangle 2">
            <a:extLst>
              <a:ext uri="{FF2B5EF4-FFF2-40B4-BE49-F238E27FC236}">
                <a16:creationId xmlns:a16="http://schemas.microsoft.com/office/drawing/2014/main" id="{2320C99A-0583-4C0E-B10F-E5FB3F12E4BF}"/>
              </a:ext>
            </a:extLst>
          </p:cNvPr>
          <p:cNvSpPr/>
          <p:nvPr/>
        </p:nvSpPr>
        <p:spPr>
          <a:xfrm>
            <a:off x="6202018" y="659011"/>
            <a:ext cx="5261112" cy="2769989"/>
          </a:xfrm>
          <a:prstGeom prst="rect">
            <a:avLst/>
          </a:prstGeom>
          <a:ln>
            <a:solidFill>
              <a:schemeClr val="tx1"/>
            </a:solidFill>
          </a:ln>
        </p:spPr>
        <p:txBody>
          <a:bodyPr wrap="square">
            <a:spAutoFit/>
          </a:bodyPr>
          <a:lstStyle/>
          <a:p>
            <a:pPr lvl="0"/>
            <a:r>
              <a:rPr lang="en-IN" dirty="0"/>
              <a:t>Weakness</a:t>
            </a:r>
          </a:p>
          <a:p>
            <a:pPr lvl="0"/>
            <a:r>
              <a:rPr lang="en-IN" dirty="0"/>
              <a:t>New Management – lack of experience</a:t>
            </a:r>
          </a:p>
          <a:p>
            <a:pPr lvl="0"/>
            <a:r>
              <a:rPr lang="en-GB" dirty="0"/>
              <a:t>Higher dependency on personal abilities </a:t>
            </a:r>
          </a:p>
          <a:p>
            <a:pPr lvl="0"/>
            <a:r>
              <a:rPr lang="en-GB" dirty="0"/>
              <a:t>No brand image</a:t>
            </a:r>
          </a:p>
          <a:p>
            <a:pPr lvl="0"/>
            <a:r>
              <a:rPr lang="en-GB" dirty="0"/>
              <a:t>sole proprietorship hence no risk sharing</a:t>
            </a:r>
          </a:p>
          <a:p>
            <a:pPr lvl="0"/>
            <a:r>
              <a:rPr lang="en-GB" dirty="0"/>
              <a:t>Additional costs in employing people with expertise </a:t>
            </a:r>
          </a:p>
          <a:p>
            <a:pPr lvl="0"/>
            <a:r>
              <a:rPr lang="en-GB" dirty="0"/>
              <a:t>Competitive pricing proposed by the company may not be effective </a:t>
            </a:r>
          </a:p>
          <a:p>
            <a:pPr lvl="0"/>
            <a:r>
              <a:rPr lang="en-IN" dirty="0"/>
              <a:t>Higher training and development costs </a:t>
            </a:r>
          </a:p>
          <a:p>
            <a:pPr lvl="0"/>
            <a:endParaRPr lang="en-IN" sz="1200" dirty="0"/>
          </a:p>
        </p:txBody>
      </p:sp>
      <p:sp>
        <p:nvSpPr>
          <p:cNvPr id="4" name="TextBox 3">
            <a:extLst>
              <a:ext uri="{FF2B5EF4-FFF2-40B4-BE49-F238E27FC236}">
                <a16:creationId xmlns:a16="http://schemas.microsoft.com/office/drawing/2014/main" id="{97EC55EF-8677-4E08-B57C-FA3D0CD4C557}"/>
              </a:ext>
            </a:extLst>
          </p:cNvPr>
          <p:cNvSpPr txBox="1"/>
          <p:nvPr/>
        </p:nvSpPr>
        <p:spPr>
          <a:xfrm>
            <a:off x="675861" y="4150815"/>
            <a:ext cx="5420139" cy="2031325"/>
          </a:xfrm>
          <a:prstGeom prst="rect">
            <a:avLst/>
          </a:prstGeom>
          <a:noFill/>
          <a:ln>
            <a:solidFill>
              <a:schemeClr val="tx1"/>
            </a:solidFill>
          </a:ln>
        </p:spPr>
        <p:txBody>
          <a:bodyPr wrap="square" rtlCol="0">
            <a:spAutoFit/>
          </a:bodyPr>
          <a:lstStyle/>
          <a:p>
            <a:r>
              <a:rPr lang="en-IN" b="1" u="sng" dirty="0"/>
              <a:t>Opportunities</a:t>
            </a:r>
          </a:p>
          <a:p>
            <a:r>
              <a:rPr lang="en-GB" dirty="0"/>
              <a:t>Developing strategic partnerships in the UK </a:t>
            </a:r>
          </a:p>
          <a:p>
            <a:r>
              <a:rPr lang="en-GB" dirty="0"/>
              <a:t>Expanding business across national frontiers </a:t>
            </a:r>
          </a:p>
          <a:p>
            <a:r>
              <a:rPr lang="en-GB" dirty="0"/>
              <a:t>Adding new products and services</a:t>
            </a:r>
          </a:p>
          <a:p>
            <a:r>
              <a:rPr lang="en-GB" dirty="0"/>
              <a:t>Possibilities of backward integration </a:t>
            </a:r>
          </a:p>
          <a:p>
            <a:r>
              <a:rPr lang="en-GB" dirty="0"/>
              <a:t>Opening up exclusive stores and salons </a:t>
            </a:r>
          </a:p>
          <a:p>
            <a:r>
              <a:rPr lang="en-GB" dirty="0"/>
              <a:t>Using e-commerce</a:t>
            </a:r>
          </a:p>
        </p:txBody>
      </p:sp>
      <p:sp>
        <p:nvSpPr>
          <p:cNvPr id="5" name="TextBox 4">
            <a:extLst>
              <a:ext uri="{FF2B5EF4-FFF2-40B4-BE49-F238E27FC236}">
                <a16:creationId xmlns:a16="http://schemas.microsoft.com/office/drawing/2014/main" id="{4851DC4C-12FA-48C3-A407-2594EB17DA5F}"/>
              </a:ext>
            </a:extLst>
          </p:cNvPr>
          <p:cNvSpPr txBox="1"/>
          <p:nvPr/>
        </p:nvSpPr>
        <p:spPr>
          <a:xfrm>
            <a:off x="6202018" y="4167664"/>
            <a:ext cx="5420139" cy="2031325"/>
          </a:xfrm>
          <a:prstGeom prst="rect">
            <a:avLst/>
          </a:prstGeom>
          <a:noFill/>
          <a:ln>
            <a:solidFill>
              <a:schemeClr val="tx1"/>
            </a:solidFill>
          </a:ln>
        </p:spPr>
        <p:txBody>
          <a:bodyPr wrap="square" rtlCol="0">
            <a:spAutoFit/>
          </a:bodyPr>
          <a:lstStyle/>
          <a:p>
            <a:r>
              <a:rPr lang="en-IN" b="1" u="sng" dirty="0"/>
              <a:t>Threats</a:t>
            </a:r>
          </a:p>
          <a:p>
            <a:r>
              <a:rPr lang="en-GB" dirty="0"/>
              <a:t>Prevailing intense competition </a:t>
            </a:r>
          </a:p>
          <a:p>
            <a:r>
              <a:rPr lang="en-GB" dirty="0"/>
              <a:t>Increased pressure owing to low entry barriers</a:t>
            </a:r>
          </a:p>
          <a:p>
            <a:r>
              <a:rPr lang="en-GB" dirty="0"/>
              <a:t>Consumers fashion keep changing </a:t>
            </a:r>
          </a:p>
          <a:p>
            <a:r>
              <a:rPr lang="en-GB" dirty="0"/>
              <a:t>Consumer demand are dynamic</a:t>
            </a:r>
          </a:p>
          <a:p>
            <a:r>
              <a:rPr lang="en-GB" dirty="0"/>
              <a:t>Technology is highly dynamic</a:t>
            </a:r>
          </a:p>
          <a:p>
            <a:endParaRPr lang="en-IN" b="1" u="sng" dirty="0"/>
          </a:p>
        </p:txBody>
      </p:sp>
      <p:sp>
        <p:nvSpPr>
          <p:cNvPr id="6" name="TextBox 5">
            <a:extLst>
              <a:ext uri="{FF2B5EF4-FFF2-40B4-BE49-F238E27FC236}">
                <a16:creationId xmlns:a16="http://schemas.microsoft.com/office/drawing/2014/main" id="{AC88290B-2752-4530-A15D-71A6A1227E1E}"/>
              </a:ext>
            </a:extLst>
          </p:cNvPr>
          <p:cNvSpPr txBox="1"/>
          <p:nvPr/>
        </p:nvSpPr>
        <p:spPr>
          <a:xfrm>
            <a:off x="8157549" y="3510746"/>
            <a:ext cx="1350050" cy="584775"/>
          </a:xfrm>
          <a:prstGeom prst="rect">
            <a:avLst/>
          </a:prstGeom>
          <a:noFill/>
        </p:spPr>
        <p:txBody>
          <a:bodyPr wrap="none" rtlCol="0">
            <a:spAutoFit/>
          </a:bodyPr>
          <a:lstStyle/>
          <a:p>
            <a:r>
              <a:rPr lang="en-IN" sz="3200" b="1" dirty="0"/>
              <a:t>SWOT</a:t>
            </a:r>
          </a:p>
        </p:txBody>
      </p:sp>
    </p:spTree>
    <p:extLst>
      <p:ext uri="{BB962C8B-B14F-4D97-AF65-F5344CB8AC3E}">
        <p14:creationId xmlns:p14="http://schemas.microsoft.com/office/powerpoint/2010/main" val="1185958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B1B7A4-6A1E-4725-960D-4320BF9B921B}"/>
              </a:ext>
            </a:extLst>
          </p:cNvPr>
          <p:cNvSpPr txBox="1"/>
          <p:nvPr/>
        </p:nvSpPr>
        <p:spPr>
          <a:xfrm>
            <a:off x="921026" y="2828835"/>
            <a:ext cx="3869635" cy="1200329"/>
          </a:xfrm>
          <a:prstGeom prst="rect">
            <a:avLst/>
          </a:prstGeom>
          <a:noFill/>
          <a:ln>
            <a:solidFill>
              <a:schemeClr val="tx1"/>
            </a:solidFill>
          </a:ln>
        </p:spPr>
        <p:txBody>
          <a:bodyPr wrap="square" rtlCol="0">
            <a:spAutoFit/>
          </a:bodyPr>
          <a:lstStyle/>
          <a:p>
            <a:r>
              <a:rPr lang="en-IN" b="1" u="sng" dirty="0"/>
              <a:t>Future Actions for Potential Investors</a:t>
            </a:r>
          </a:p>
          <a:p>
            <a:pPr marL="285750" indent="-285750">
              <a:buFont typeface="Arial" panose="020B0604020202020204" pitchFamily="34" charset="0"/>
              <a:buChar char="•"/>
            </a:pPr>
            <a:r>
              <a:rPr lang="en-IN" dirty="0"/>
              <a:t>Support expansion </a:t>
            </a:r>
          </a:p>
          <a:p>
            <a:pPr marL="285750" indent="-285750">
              <a:buFont typeface="Arial" panose="020B0604020202020204" pitchFamily="34" charset="0"/>
              <a:buChar char="•"/>
            </a:pPr>
            <a:r>
              <a:rPr lang="en-IN" dirty="0"/>
              <a:t>Crowdfunding</a:t>
            </a:r>
          </a:p>
          <a:p>
            <a:pPr marL="285750" indent="-285750">
              <a:buFont typeface="Arial" panose="020B0604020202020204" pitchFamily="34" charset="0"/>
              <a:buChar char="•"/>
            </a:pPr>
            <a:endParaRPr lang="en-IN" dirty="0"/>
          </a:p>
        </p:txBody>
      </p:sp>
      <p:sp>
        <p:nvSpPr>
          <p:cNvPr id="3" name="TextBox 2">
            <a:extLst>
              <a:ext uri="{FF2B5EF4-FFF2-40B4-BE49-F238E27FC236}">
                <a16:creationId xmlns:a16="http://schemas.microsoft.com/office/drawing/2014/main" id="{578ECDAF-098F-434E-AF85-A412770B2043}"/>
              </a:ext>
            </a:extLst>
          </p:cNvPr>
          <p:cNvSpPr txBox="1"/>
          <p:nvPr/>
        </p:nvSpPr>
        <p:spPr>
          <a:xfrm>
            <a:off x="921026" y="854765"/>
            <a:ext cx="3869635" cy="1754326"/>
          </a:xfrm>
          <a:prstGeom prst="rect">
            <a:avLst/>
          </a:prstGeom>
          <a:noFill/>
          <a:ln>
            <a:solidFill>
              <a:schemeClr val="tx1"/>
            </a:solidFill>
          </a:ln>
        </p:spPr>
        <p:txBody>
          <a:bodyPr wrap="square" rtlCol="0">
            <a:spAutoFit/>
          </a:bodyPr>
          <a:lstStyle/>
          <a:p>
            <a:r>
              <a:rPr lang="en-IN" b="1" u="sng" dirty="0"/>
              <a:t>Recommendations</a:t>
            </a:r>
          </a:p>
          <a:p>
            <a:pPr marL="285750" indent="-285750">
              <a:buFont typeface="Arial" panose="020B0604020202020204" pitchFamily="34" charset="0"/>
              <a:buChar char="•"/>
            </a:pPr>
            <a:r>
              <a:rPr lang="en-IN" dirty="0"/>
              <a:t>Effective relationships</a:t>
            </a:r>
          </a:p>
          <a:p>
            <a:pPr marL="285750" indent="-285750">
              <a:buFont typeface="Arial" panose="020B0604020202020204" pitchFamily="34" charset="0"/>
              <a:buChar char="•"/>
            </a:pPr>
            <a:r>
              <a:rPr lang="en-IN" dirty="0"/>
              <a:t>Social Media usage</a:t>
            </a:r>
          </a:p>
          <a:p>
            <a:pPr marL="285750" indent="-285750">
              <a:buFont typeface="Arial" panose="020B0604020202020204" pitchFamily="34" charset="0"/>
              <a:buChar char="•"/>
            </a:pPr>
            <a:r>
              <a:rPr lang="en-IN" dirty="0"/>
              <a:t>Regular monitoring and control</a:t>
            </a:r>
          </a:p>
          <a:p>
            <a:pPr marL="285750" indent="-285750">
              <a:buFont typeface="Arial" panose="020B0604020202020204" pitchFamily="34" charset="0"/>
              <a:buChar char="•"/>
            </a:pPr>
            <a:r>
              <a:rPr lang="en-IN" dirty="0"/>
              <a:t>Feedback System</a:t>
            </a:r>
          </a:p>
          <a:p>
            <a:pPr marL="285750" indent="-285750">
              <a:buFont typeface="Arial" panose="020B0604020202020204" pitchFamily="34" charset="0"/>
              <a:buChar char="•"/>
            </a:pPr>
            <a:endParaRPr lang="en-IN" dirty="0"/>
          </a:p>
        </p:txBody>
      </p:sp>
      <p:sp>
        <p:nvSpPr>
          <p:cNvPr id="4" name="TextBox 3">
            <a:extLst>
              <a:ext uri="{FF2B5EF4-FFF2-40B4-BE49-F238E27FC236}">
                <a16:creationId xmlns:a16="http://schemas.microsoft.com/office/drawing/2014/main" id="{59D4B66C-8F33-4C94-A054-DAAF554707E6}"/>
              </a:ext>
            </a:extLst>
          </p:cNvPr>
          <p:cNvSpPr txBox="1"/>
          <p:nvPr/>
        </p:nvSpPr>
        <p:spPr>
          <a:xfrm>
            <a:off x="7202556" y="2809321"/>
            <a:ext cx="3869635" cy="2308324"/>
          </a:xfrm>
          <a:prstGeom prst="rect">
            <a:avLst/>
          </a:prstGeom>
          <a:noFill/>
          <a:ln>
            <a:solidFill>
              <a:schemeClr val="tx1"/>
            </a:solidFill>
          </a:ln>
        </p:spPr>
        <p:txBody>
          <a:bodyPr wrap="square" rtlCol="0">
            <a:spAutoFit/>
          </a:bodyPr>
          <a:lstStyle/>
          <a:p>
            <a:r>
              <a:rPr lang="en-IN" b="1" u="sng" dirty="0"/>
              <a:t>Growth Scenario</a:t>
            </a:r>
          </a:p>
          <a:p>
            <a:pPr marL="285750" indent="-285750">
              <a:buFont typeface="Arial" panose="020B0604020202020204" pitchFamily="34" charset="0"/>
              <a:buChar char="•"/>
            </a:pPr>
            <a:r>
              <a:rPr lang="en-GB" dirty="0"/>
              <a:t>Company would develop its own channels and undertaken online business</a:t>
            </a:r>
          </a:p>
          <a:p>
            <a:pPr marL="285750" indent="-285750">
              <a:buFont typeface="Arial" panose="020B0604020202020204" pitchFamily="34" charset="0"/>
              <a:buChar char="•"/>
            </a:pPr>
            <a:r>
              <a:rPr lang="en-GB" dirty="0"/>
              <a:t>Own e-commerce portal </a:t>
            </a:r>
          </a:p>
          <a:p>
            <a:pPr marL="285750" indent="-285750">
              <a:buFont typeface="Arial" panose="020B0604020202020204" pitchFamily="34" charset="0"/>
              <a:buChar char="•"/>
            </a:pPr>
            <a:r>
              <a:rPr lang="en-GB" dirty="0"/>
              <a:t>Developing joint ventures </a:t>
            </a:r>
          </a:p>
          <a:p>
            <a:pPr marL="285750" indent="-285750">
              <a:buFont typeface="Arial" panose="020B0604020202020204" pitchFamily="34" charset="0"/>
              <a:buChar char="•"/>
            </a:pPr>
            <a:r>
              <a:rPr lang="en-GB" dirty="0"/>
              <a:t>Set-up its own exclusive stores</a:t>
            </a:r>
          </a:p>
          <a:p>
            <a:pPr marL="285750" indent="-285750">
              <a:buFont typeface="Arial" panose="020B0604020202020204" pitchFamily="34" charset="0"/>
              <a:buChar char="•"/>
            </a:pPr>
            <a:r>
              <a:rPr lang="en-GB" dirty="0"/>
              <a:t>Backward integration activities </a:t>
            </a:r>
            <a:endParaRPr lang="en-IN" dirty="0"/>
          </a:p>
        </p:txBody>
      </p:sp>
      <p:sp>
        <p:nvSpPr>
          <p:cNvPr id="5" name="TextBox 4">
            <a:extLst>
              <a:ext uri="{FF2B5EF4-FFF2-40B4-BE49-F238E27FC236}">
                <a16:creationId xmlns:a16="http://schemas.microsoft.com/office/drawing/2014/main" id="{4BF619FC-6E3C-48AB-AFD0-6E9754EE9272}"/>
              </a:ext>
            </a:extLst>
          </p:cNvPr>
          <p:cNvSpPr txBox="1"/>
          <p:nvPr/>
        </p:nvSpPr>
        <p:spPr>
          <a:xfrm>
            <a:off x="7202557" y="868017"/>
            <a:ext cx="3869635" cy="1754326"/>
          </a:xfrm>
          <a:prstGeom prst="rect">
            <a:avLst/>
          </a:prstGeom>
          <a:noFill/>
          <a:ln>
            <a:solidFill>
              <a:schemeClr val="tx1"/>
            </a:solidFill>
          </a:ln>
        </p:spPr>
        <p:txBody>
          <a:bodyPr wrap="square" rtlCol="0">
            <a:spAutoFit/>
          </a:bodyPr>
          <a:lstStyle/>
          <a:p>
            <a:r>
              <a:rPr lang="en-IN" b="1" u="sng" dirty="0"/>
              <a:t>Future Research</a:t>
            </a:r>
            <a:br>
              <a:rPr lang="en-IN" b="1" u="sng" dirty="0"/>
            </a:br>
            <a:endParaRPr lang="en-IN" b="1" u="sng" dirty="0"/>
          </a:p>
          <a:p>
            <a:pPr marL="285750" indent="-285750">
              <a:buFont typeface="Arial" panose="020B0604020202020204" pitchFamily="34" charset="0"/>
              <a:buChar char="•"/>
            </a:pPr>
            <a:r>
              <a:rPr lang="en-GB" dirty="0"/>
              <a:t>Operational viability of the proposed plan</a:t>
            </a:r>
          </a:p>
          <a:p>
            <a:pPr marL="285750" indent="-285750">
              <a:buFont typeface="Arial" panose="020B0604020202020204" pitchFamily="34" charset="0"/>
              <a:buChar char="•"/>
            </a:pPr>
            <a:r>
              <a:rPr lang="en-GB" dirty="0"/>
              <a:t>supply chain management</a:t>
            </a:r>
          </a:p>
          <a:p>
            <a:pPr marL="285750" indent="-285750">
              <a:buFont typeface="Arial" panose="020B0604020202020204" pitchFamily="34" charset="0"/>
              <a:buChar char="•"/>
            </a:pPr>
            <a:endParaRPr lang="en-IN" b="1" u="sng" dirty="0"/>
          </a:p>
        </p:txBody>
      </p:sp>
      <p:sp>
        <p:nvSpPr>
          <p:cNvPr id="6" name="TextBox 5">
            <a:extLst>
              <a:ext uri="{FF2B5EF4-FFF2-40B4-BE49-F238E27FC236}">
                <a16:creationId xmlns:a16="http://schemas.microsoft.com/office/drawing/2014/main" id="{DEC70D41-DD7A-43FB-94C5-0CB1BB02FF79}"/>
              </a:ext>
            </a:extLst>
          </p:cNvPr>
          <p:cNvSpPr txBox="1"/>
          <p:nvPr/>
        </p:nvSpPr>
        <p:spPr>
          <a:xfrm>
            <a:off x="854765" y="5131400"/>
            <a:ext cx="3736920" cy="707886"/>
          </a:xfrm>
          <a:prstGeom prst="rect">
            <a:avLst/>
          </a:prstGeom>
          <a:noFill/>
        </p:spPr>
        <p:txBody>
          <a:bodyPr wrap="none" rtlCol="0">
            <a:spAutoFit/>
          </a:bodyPr>
          <a:lstStyle/>
          <a:p>
            <a:r>
              <a:rPr lang="en-IN" sz="4000" b="1" dirty="0"/>
              <a:t>CONCLUSION</a:t>
            </a:r>
          </a:p>
        </p:txBody>
      </p:sp>
      <p:pic>
        <p:nvPicPr>
          <p:cNvPr id="8" name="Picture 7">
            <a:extLst>
              <a:ext uri="{FF2B5EF4-FFF2-40B4-BE49-F238E27FC236}">
                <a16:creationId xmlns:a16="http://schemas.microsoft.com/office/drawing/2014/main" id="{B8FB2084-FA67-4761-9AF1-93A9E5ABE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6034" y="4911565"/>
            <a:ext cx="1621149" cy="1147555"/>
          </a:xfrm>
          <a:prstGeom prst="rect">
            <a:avLst/>
          </a:prstGeom>
        </p:spPr>
      </p:pic>
      <p:pic>
        <p:nvPicPr>
          <p:cNvPr id="9" name="Picture 8">
            <a:extLst>
              <a:ext uri="{FF2B5EF4-FFF2-40B4-BE49-F238E27FC236}">
                <a16:creationId xmlns:a16="http://schemas.microsoft.com/office/drawing/2014/main" id="{6F684854-D1BD-4370-AB8E-2F551B36CEC2}"/>
              </a:ext>
            </a:extLst>
          </p:cNvPr>
          <p:cNvPicPr/>
          <p:nvPr/>
        </p:nvPicPr>
        <p:blipFill>
          <a:blip r:embed="rId3">
            <a:extLst>
              <a:ext uri="{28A0092B-C50C-407E-A947-70E740481C1C}">
                <a14:useLocalDpi xmlns:a14="http://schemas.microsoft.com/office/drawing/2010/main" val="0"/>
              </a:ext>
            </a:extLst>
          </a:blip>
          <a:stretch>
            <a:fillRect/>
          </a:stretch>
        </p:blipFill>
        <p:spPr>
          <a:xfrm>
            <a:off x="5212537" y="3187540"/>
            <a:ext cx="1621149" cy="1724025"/>
          </a:xfrm>
          <a:prstGeom prst="rect">
            <a:avLst/>
          </a:prstGeom>
        </p:spPr>
      </p:pic>
    </p:spTree>
    <p:extLst>
      <p:ext uri="{BB962C8B-B14F-4D97-AF65-F5344CB8AC3E}">
        <p14:creationId xmlns:p14="http://schemas.microsoft.com/office/powerpoint/2010/main" val="1894063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12530D-EBDC-456A-83EA-1A45D49A3169}"/>
              </a:ext>
            </a:extLst>
          </p:cNvPr>
          <p:cNvSpPr>
            <a:spLocks noGrp="1"/>
          </p:cNvSpPr>
          <p:nvPr>
            <p:ph sz="half" idx="1"/>
          </p:nvPr>
        </p:nvSpPr>
        <p:spPr>
          <a:xfrm>
            <a:off x="985561" y="695739"/>
            <a:ext cx="4718304" cy="5466522"/>
          </a:xfrm>
        </p:spPr>
        <p:txBody>
          <a:bodyPr>
            <a:normAutofit fontScale="92500" lnSpcReduction="10000"/>
          </a:bodyPr>
          <a:lstStyle/>
          <a:p>
            <a:r>
              <a:rPr lang="en-IN" dirty="0"/>
              <a:t>Overview</a:t>
            </a:r>
          </a:p>
          <a:p>
            <a:pPr lvl="1"/>
            <a:r>
              <a:rPr lang="en-IN" dirty="0"/>
              <a:t>Project : </a:t>
            </a:r>
            <a:r>
              <a:rPr lang="en-GB" dirty="0"/>
              <a:t>The Super Beard </a:t>
            </a:r>
          </a:p>
          <a:p>
            <a:pPr lvl="1"/>
            <a:r>
              <a:rPr lang="en-GB" dirty="0"/>
              <a:t>Logo:</a:t>
            </a:r>
          </a:p>
          <a:p>
            <a:pPr lvl="1"/>
            <a:endParaRPr lang="en-GB" dirty="0"/>
          </a:p>
          <a:p>
            <a:pPr lvl="1"/>
            <a:endParaRPr lang="en-GB" dirty="0"/>
          </a:p>
          <a:p>
            <a:pPr lvl="1"/>
            <a:endParaRPr lang="en-GB" dirty="0"/>
          </a:p>
          <a:p>
            <a:pPr lvl="1"/>
            <a:endParaRPr lang="en-GB" dirty="0"/>
          </a:p>
          <a:p>
            <a:pPr lvl="1"/>
            <a:r>
              <a:rPr lang="en-GB" dirty="0"/>
              <a:t>Product line is mainly related to growing beard </a:t>
            </a:r>
          </a:p>
          <a:p>
            <a:pPr lvl="1"/>
            <a:r>
              <a:rPr lang="en-IN" dirty="0"/>
              <a:t>Head-office and Manufacturing Unit: </a:t>
            </a:r>
            <a:r>
              <a:rPr lang="en-GB" dirty="0"/>
              <a:t>Clerkenwell, </a:t>
            </a:r>
            <a:r>
              <a:rPr lang="en-IN" dirty="0"/>
              <a:t>London</a:t>
            </a:r>
          </a:p>
        </p:txBody>
      </p:sp>
      <p:sp>
        <p:nvSpPr>
          <p:cNvPr id="8" name="Content Placeholder 7">
            <a:extLst>
              <a:ext uri="{FF2B5EF4-FFF2-40B4-BE49-F238E27FC236}">
                <a16:creationId xmlns:a16="http://schemas.microsoft.com/office/drawing/2014/main" id="{9474BF31-1C73-495A-B672-F78D9E2B2BED}"/>
              </a:ext>
            </a:extLst>
          </p:cNvPr>
          <p:cNvSpPr>
            <a:spLocks noGrp="1"/>
          </p:cNvSpPr>
          <p:nvPr>
            <p:ph sz="half" idx="2"/>
          </p:nvPr>
        </p:nvSpPr>
        <p:spPr>
          <a:xfrm>
            <a:off x="6488135" y="659561"/>
            <a:ext cx="4718304" cy="5466522"/>
          </a:xfrm>
        </p:spPr>
        <p:txBody>
          <a:bodyPr>
            <a:normAutofit fontScale="92500" lnSpcReduction="10000"/>
          </a:bodyPr>
          <a:lstStyle/>
          <a:p>
            <a:r>
              <a:rPr lang="en-IN" b="1" i="1" dirty="0"/>
              <a:t>Vision</a:t>
            </a:r>
          </a:p>
          <a:p>
            <a:pPr marL="0" indent="0">
              <a:buNone/>
            </a:pPr>
            <a:r>
              <a:rPr lang="en-GB" dirty="0"/>
              <a:t>To capture the male grooming industry across the world by reviving the masculine culture of having a beard through the provision of higher quality products that are organic and healthy</a:t>
            </a:r>
            <a:endParaRPr lang="en-IN" dirty="0"/>
          </a:p>
          <a:p>
            <a:r>
              <a:rPr lang="en-IN" b="1" i="1" dirty="0"/>
              <a:t>Mission</a:t>
            </a:r>
          </a:p>
          <a:p>
            <a:pPr marL="0" indent="0">
              <a:buNone/>
            </a:pPr>
            <a:r>
              <a:rPr lang="en-GB" dirty="0"/>
              <a:t>Super Beard would be a one-stop solution for all beard related products and services. It would assist consumers right from growing them to maintaining them and cleaning them. Through its products and services, The Super Beard not only seeks to set a new trend but also make men feel poised and pampered at the same time.</a:t>
            </a:r>
            <a:endParaRPr lang="en-IN" dirty="0"/>
          </a:p>
          <a:p>
            <a:endParaRPr lang="en-IN" dirty="0"/>
          </a:p>
        </p:txBody>
      </p:sp>
      <p:pic>
        <p:nvPicPr>
          <p:cNvPr id="9" name="Picture 8">
            <a:extLst>
              <a:ext uri="{FF2B5EF4-FFF2-40B4-BE49-F238E27FC236}">
                <a16:creationId xmlns:a16="http://schemas.microsoft.com/office/drawing/2014/main" id="{3FCE3066-2020-4667-A767-5087BBEA9A1A}"/>
              </a:ext>
            </a:extLst>
          </p:cNvPr>
          <p:cNvPicPr/>
          <p:nvPr/>
        </p:nvPicPr>
        <p:blipFill>
          <a:blip r:embed="rId2">
            <a:extLst>
              <a:ext uri="{28A0092B-C50C-407E-A947-70E740481C1C}">
                <a14:useLocalDpi xmlns:a14="http://schemas.microsoft.com/office/drawing/2010/main" val="0"/>
              </a:ext>
            </a:extLst>
          </a:blip>
          <a:stretch>
            <a:fillRect/>
          </a:stretch>
        </p:blipFill>
        <p:spPr>
          <a:xfrm>
            <a:off x="2597000" y="1589018"/>
            <a:ext cx="1495425" cy="1724025"/>
          </a:xfrm>
          <a:prstGeom prst="rect">
            <a:avLst/>
          </a:prstGeom>
        </p:spPr>
      </p:pic>
    </p:spTree>
    <p:extLst>
      <p:ext uri="{BB962C8B-B14F-4D97-AF65-F5344CB8AC3E}">
        <p14:creationId xmlns:p14="http://schemas.microsoft.com/office/powerpoint/2010/main" val="3531503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D014A5-240A-411D-BB51-E5607A55DC0F}"/>
              </a:ext>
            </a:extLst>
          </p:cNvPr>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412974" y="1511824"/>
            <a:ext cx="3146460" cy="3627448"/>
          </a:xfrm>
          <a:prstGeom prst="rect">
            <a:avLst/>
          </a:prstGeom>
        </p:spPr>
      </p:pic>
      <p:graphicFrame>
        <p:nvGraphicFramePr>
          <p:cNvPr id="8" name="Diagram 7">
            <a:extLst>
              <a:ext uri="{FF2B5EF4-FFF2-40B4-BE49-F238E27FC236}">
                <a16:creationId xmlns:a16="http://schemas.microsoft.com/office/drawing/2014/main" id="{1E97ED2C-0742-4492-B98B-B89A9DF953D6}"/>
              </a:ext>
            </a:extLst>
          </p:cNvPr>
          <p:cNvGraphicFramePr/>
          <p:nvPr>
            <p:extLst>
              <p:ext uri="{D42A27DB-BD31-4B8C-83A1-F6EECF244321}">
                <p14:modId xmlns:p14="http://schemas.microsoft.com/office/powerpoint/2010/main" val="4079438677"/>
              </p:ext>
            </p:extLst>
          </p:nvPr>
        </p:nvGraphicFramePr>
        <p:xfrm>
          <a:off x="781878" y="719666"/>
          <a:ext cx="10681252"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4701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82675-2417-4D8D-AD03-7FD69CBF9B88}"/>
              </a:ext>
            </a:extLst>
          </p:cNvPr>
          <p:cNvSpPr>
            <a:spLocks noGrp="1"/>
          </p:cNvSpPr>
          <p:nvPr>
            <p:ph type="title"/>
          </p:nvPr>
        </p:nvSpPr>
        <p:spPr>
          <a:xfrm>
            <a:off x="1293810" y="656717"/>
            <a:ext cx="3718455" cy="731814"/>
          </a:xfrm>
        </p:spPr>
        <p:txBody>
          <a:bodyPr>
            <a:normAutofit fontScale="90000"/>
          </a:bodyPr>
          <a:lstStyle/>
          <a:p>
            <a:r>
              <a:rPr lang="en-GB" b="1" dirty="0"/>
              <a:t>The problem that the venture seeks to solve</a:t>
            </a:r>
            <a:endParaRPr lang="en-IN" dirty="0"/>
          </a:p>
        </p:txBody>
      </p:sp>
      <p:sp>
        <p:nvSpPr>
          <p:cNvPr id="3" name="Content Placeholder 2">
            <a:extLst>
              <a:ext uri="{FF2B5EF4-FFF2-40B4-BE49-F238E27FC236}">
                <a16:creationId xmlns:a16="http://schemas.microsoft.com/office/drawing/2014/main" id="{EF7E9348-5444-43CE-8015-5FC1E39E9CF5}"/>
              </a:ext>
            </a:extLst>
          </p:cNvPr>
          <p:cNvSpPr>
            <a:spLocks noGrp="1"/>
          </p:cNvSpPr>
          <p:nvPr>
            <p:ph idx="1"/>
          </p:nvPr>
        </p:nvSpPr>
        <p:spPr>
          <a:xfrm>
            <a:off x="967412" y="1503967"/>
            <a:ext cx="4452728" cy="4604158"/>
          </a:xfrm>
        </p:spPr>
        <p:txBody>
          <a:bodyPr>
            <a:normAutofit fontScale="70000" lnSpcReduction="20000"/>
          </a:bodyPr>
          <a:lstStyle/>
          <a:p>
            <a:r>
              <a:rPr lang="en-GB" dirty="0"/>
              <a:t>Global male grooming industry will reach a mark of 29.14 billion USD by the year 2024</a:t>
            </a:r>
          </a:p>
          <a:p>
            <a:r>
              <a:rPr lang="en-GB" dirty="0"/>
              <a:t>3 major segments </a:t>
            </a:r>
          </a:p>
          <a:p>
            <a:pPr lvl="1"/>
            <a:r>
              <a:rPr lang="en-GB" dirty="0"/>
              <a:t>Toiletries: by year 2020 it would be forming about 39% of the sales </a:t>
            </a:r>
          </a:p>
          <a:p>
            <a:pPr lvl="1"/>
            <a:r>
              <a:rPr lang="en-GB" dirty="0"/>
              <a:t>Fragrances: 31% sales by year 2020</a:t>
            </a:r>
          </a:p>
          <a:p>
            <a:pPr lvl="1"/>
            <a:r>
              <a:rPr lang="en-GB" dirty="0"/>
              <a:t>Shaving products: 30% sales by year 2020</a:t>
            </a:r>
          </a:p>
          <a:p>
            <a:r>
              <a:rPr lang="en-GB" dirty="0"/>
              <a:t>Growth Reasons:</a:t>
            </a:r>
          </a:p>
          <a:p>
            <a:pPr lvl="1"/>
            <a:r>
              <a:rPr lang="en-GB" dirty="0"/>
              <a:t>Metrosexual culture, spornosexual cultures and lumbersexual cultures</a:t>
            </a:r>
          </a:p>
          <a:p>
            <a:pPr lvl="1"/>
            <a:r>
              <a:rPr lang="en-GB" dirty="0"/>
              <a:t>Investment by companies in research and development to support innovation</a:t>
            </a:r>
          </a:p>
          <a:p>
            <a:pPr lvl="1"/>
            <a:r>
              <a:rPr lang="en-GB" dirty="0"/>
              <a:t>Strong demand for adoption of fashion trends</a:t>
            </a:r>
          </a:p>
          <a:p>
            <a:pPr lvl="1"/>
            <a:r>
              <a:rPr lang="en-GB" dirty="0"/>
              <a:t>Beard Segment: Demand &gt; Supply (huge gap prevalent)  </a:t>
            </a:r>
            <a:endParaRPr lang="en-IN" dirty="0"/>
          </a:p>
        </p:txBody>
      </p:sp>
      <p:sp>
        <p:nvSpPr>
          <p:cNvPr id="4" name="Text Placeholder 3">
            <a:extLst>
              <a:ext uri="{FF2B5EF4-FFF2-40B4-BE49-F238E27FC236}">
                <a16:creationId xmlns:a16="http://schemas.microsoft.com/office/drawing/2014/main" id="{19EC5092-6BC5-49C2-96D9-7B783115C1A4}"/>
              </a:ext>
            </a:extLst>
          </p:cNvPr>
          <p:cNvSpPr>
            <a:spLocks noGrp="1"/>
          </p:cNvSpPr>
          <p:nvPr>
            <p:ph type="body" sz="half" idx="2"/>
          </p:nvPr>
        </p:nvSpPr>
        <p:spPr>
          <a:xfrm>
            <a:off x="5560486" y="3759784"/>
            <a:ext cx="5664103" cy="2348341"/>
          </a:xfrm>
        </p:spPr>
        <p:txBody>
          <a:bodyPr>
            <a:normAutofit/>
          </a:bodyPr>
          <a:lstStyle/>
          <a:p>
            <a:pPr marL="285750" indent="-285750" algn="l">
              <a:buFont typeface="Arial" panose="020B0604020202020204" pitchFamily="34" charset="0"/>
              <a:buChar char="•"/>
            </a:pPr>
            <a:r>
              <a:rPr lang="en-GB" dirty="0"/>
              <a:t>Beauty industry mainly dominated by female</a:t>
            </a:r>
          </a:p>
          <a:p>
            <a:pPr marL="285750" indent="-285750" algn="l">
              <a:buFont typeface="Arial" panose="020B0604020202020204" pitchFamily="34" charset="0"/>
              <a:buChar char="•"/>
            </a:pPr>
            <a:r>
              <a:rPr lang="en-GB" dirty="0"/>
              <a:t>Recently industry experiencing changes with changing demands of consumers</a:t>
            </a:r>
          </a:p>
          <a:p>
            <a:pPr marL="285750" indent="-285750" algn="l">
              <a:buFont typeface="Arial" panose="020B0604020202020204" pitchFamily="34" charset="0"/>
              <a:buChar char="•"/>
            </a:pPr>
            <a:r>
              <a:rPr lang="en-GB" dirty="0"/>
              <a:t>Surge in the demand by men for beauty products especially grooming products</a:t>
            </a:r>
          </a:p>
          <a:p>
            <a:pPr marL="285750" indent="-285750" algn="l">
              <a:buFont typeface="Arial" panose="020B0604020202020204" pitchFamily="34" charset="0"/>
              <a:buChar char="•"/>
            </a:pPr>
            <a:r>
              <a:rPr lang="en-GB" dirty="0"/>
              <a:t>Product lines available for male: cosmetics, toiletries and those related to shaving </a:t>
            </a:r>
            <a:endParaRPr lang="en-IN" dirty="0"/>
          </a:p>
        </p:txBody>
      </p:sp>
      <p:pic>
        <p:nvPicPr>
          <p:cNvPr id="6" name="Picture 5">
            <a:extLst>
              <a:ext uri="{FF2B5EF4-FFF2-40B4-BE49-F238E27FC236}">
                <a16:creationId xmlns:a16="http://schemas.microsoft.com/office/drawing/2014/main" id="{DB35D86F-CA1E-45AD-94E9-3373600DD93C}"/>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5560486" y="749875"/>
            <a:ext cx="5664105" cy="2894473"/>
          </a:xfrm>
          <a:prstGeom prst="rect">
            <a:avLst/>
          </a:prstGeom>
          <a:noFill/>
          <a:ln>
            <a:noFill/>
          </a:ln>
        </p:spPr>
      </p:pic>
      <p:sp>
        <p:nvSpPr>
          <p:cNvPr id="7" name="Rectangle 6">
            <a:extLst>
              <a:ext uri="{FF2B5EF4-FFF2-40B4-BE49-F238E27FC236}">
                <a16:creationId xmlns:a16="http://schemas.microsoft.com/office/drawing/2014/main" id="{706E632B-BF9C-4882-98FA-A8F069249761}"/>
              </a:ext>
            </a:extLst>
          </p:cNvPr>
          <p:cNvSpPr/>
          <p:nvPr/>
        </p:nvSpPr>
        <p:spPr>
          <a:xfrm>
            <a:off x="6321287" y="865311"/>
            <a:ext cx="3262978" cy="523220"/>
          </a:xfrm>
          <a:prstGeom prst="rect">
            <a:avLst/>
          </a:prstGeom>
        </p:spPr>
        <p:txBody>
          <a:bodyPr wrap="square">
            <a:spAutoFit/>
          </a:bodyPr>
          <a:lstStyle/>
          <a:p>
            <a:r>
              <a:rPr lang="en-IN" sz="1400" dirty="0">
                <a:solidFill>
                  <a:srgbClr val="000000"/>
                </a:solidFill>
                <a:latin typeface="Times New Roman" panose="02020603050405020304" pitchFamily="18" charset="0"/>
                <a:ea typeface="Arial" panose="020B0604020202020204" pitchFamily="34" charset="0"/>
                <a:cs typeface="Arial" panose="020B0604020202020204" pitchFamily="34" charset="0"/>
              </a:rPr>
              <a:t>Size of the global male grooming market from 2012 to 2024 (in billion U.S. dollars)</a:t>
            </a:r>
            <a:endParaRPr lang="en-IN" sz="1400" dirty="0"/>
          </a:p>
        </p:txBody>
      </p:sp>
    </p:spTree>
    <p:extLst>
      <p:ext uri="{BB962C8B-B14F-4D97-AF65-F5344CB8AC3E}">
        <p14:creationId xmlns:p14="http://schemas.microsoft.com/office/powerpoint/2010/main" val="286226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291DFDC-E125-47FA-B3B9-1BC601151A7B}"/>
              </a:ext>
            </a:extLst>
          </p:cNvPr>
          <p:cNvGraphicFramePr/>
          <p:nvPr>
            <p:extLst>
              <p:ext uri="{D42A27DB-BD31-4B8C-83A1-F6EECF244321}">
                <p14:modId xmlns:p14="http://schemas.microsoft.com/office/powerpoint/2010/main" val="273144381"/>
              </p:ext>
            </p:extLst>
          </p:nvPr>
        </p:nvGraphicFramePr>
        <p:xfrm>
          <a:off x="742122" y="719666"/>
          <a:ext cx="107210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763F97D0-ECC8-4540-B5AA-21A18AE0E2D7}"/>
              </a:ext>
            </a:extLst>
          </p:cNvPr>
          <p:cNvSpPr txBox="1"/>
          <p:nvPr/>
        </p:nvSpPr>
        <p:spPr>
          <a:xfrm>
            <a:off x="3644348" y="719666"/>
            <a:ext cx="3670851" cy="677108"/>
          </a:xfrm>
          <a:prstGeom prst="rect">
            <a:avLst/>
          </a:prstGeom>
          <a:noFill/>
        </p:spPr>
        <p:txBody>
          <a:bodyPr wrap="square" rtlCol="0">
            <a:spAutoFit/>
          </a:bodyPr>
          <a:lstStyle/>
          <a:p>
            <a:pPr algn="ctr"/>
            <a:r>
              <a:rPr lang="en-GB" sz="2000" b="1" dirty="0"/>
              <a:t>Existing landscape of solutions </a:t>
            </a:r>
            <a:endParaRPr lang="en-IN" sz="2000" b="1" dirty="0"/>
          </a:p>
          <a:p>
            <a:endParaRPr lang="en-IN" dirty="0"/>
          </a:p>
        </p:txBody>
      </p:sp>
    </p:spTree>
    <p:extLst>
      <p:ext uri="{BB962C8B-B14F-4D97-AF65-F5344CB8AC3E}">
        <p14:creationId xmlns:p14="http://schemas.microsoft.com/office/powerpoint/2010/main" val="2697013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090120-D7BE-496A-8F85-FC7AE391EE42}"/>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840284" y="656777"/>
            <a:ext cx="6798365" cy="1805033"/>
          </a:xfrm>
          <a:prstGeom prst="rect">
            <a:avLst/>
          </a:prstGeom>
          <a:noFill/>
          <a:ln>
            <a:noFill/>
          </a:ln>
        </p:spPr>
      </p:pic>
      <p:sp>
        <p:nvSpPr>
          <p:cNvPr id="3" name="Rectangle 2">
            <a:extLst>
              <a:ext uri="{FF2B5EF4-FFF2-40B4-BE49-F238E27FC236}">
                <a16:creationId xmlns:a16="http://schemas.microsoft.com/office/drawing/2014/main" id="{F37F879A-391B-4C5E-BE0D-9205FF9B80BA}"/>
              </a:ext>
            </a:extLst>
          </p:cNvPr>
          <p:cNvSpPr/>
          <p:nvPr/>
        </p:nvSpPr>
        <p:spPr>
          <a:xfrm>
            <a:off x="7010475" y="2422269"/>
            <a:ext cx="2941831" cy="369332"/>
          </a:xfrm>
          <a:prstGeom prst="rect">
            <a:avLst/>
          </a:prstGeom>
        </p:spPr>
        <p:txBody>
          <a:bodyPr wrap="none">
            <a:spAutoFit/>
          </a:bodyPr>
          <a:lstStyle/>
          <a:p>
            <a:r>
              <a:rPr lang="en-GB" dirty="0">
                <a:solidFill>
                  <a:srgbClr val="000000"/>
                </a:solidFill>
                <a:latin typeface="Times New Roman" panose="02020603050405020304" pitchFamily="18" charset="0"/>
                <a:ea typeface="Arial" panose="020B0604020202020204" pitchFamily="34" charset="0"/>
                <a:cs typeface="Arial" panose="020B0604020202020204" pitchFamily="34" charset="0"/>
              </a:rPr>
              <a:t>Stakeholder Mapping Process</a:t>
            </a:r>
            <a:endParaRPr lang="en-IN" dirty="0"/>
          </a:p>
        </p:txBody>
      </p:sp>
      <p:sp>
        <p:nvSpPr>
          <p:cNvPr id="5" name="TextBox 4">
            <a:extLst>
              <a:ext uri="{FF2B5EF4-FFF2-40B4-BE49-F238E27FC236}">
                <a16:creationId xmlns:a16="http://schemas.microsoft.com/office/drawing/2014/main" id="{DFBFD031-6F41-443B-A810-A2CF558C81AE}"/>
              </a:ext>
            </a:extLst>
          </p:cNvPr>
          <p:cNvSpPr txBox="1"/>
          <p:nvPr/>
        </p:nvSpPr>
        <p:spPr>
          <a:xfrm>
            <a:off x="6526627" y="3061902"/>
            <a:ext cx="3425677" cy="3139321"/>
          </a:xfrm>
          <a:prstGeom prst="rect">
            <a:avLst/>
          </a:prstGeom>
          <a:noFill/>
          <a:ln>
            <a:solidFill>
              <a:schemeClr val="tx1"/>
            </a:solidFill>
          </a:ln>
        </p:spPr>
        <p:txBody>
          <a:bodyPr wrap="square" rtlCol="0">
            <a:spAutoFit/>
          </a:bodyPr>
          <a:lstStyle/>
          <a:p>
            <a:r>
              <a:rPr lang="en-IN" b="1" u="sng" dirty="0"/>
              <a:t>Consumers</a:t>
            </a:r>
          </a:p>
          <a:p>
            <a:r>
              <a:rPr lang="en-GB" dirty="0"/>
              <a:t>Target market </a:t>
            </a:r>
          </a:p>
          <a:p>
            <a:r>
              <a:rPr lang="en-GB" dirty="0"/>
              <a:t>	Male </a:t>
            </a:r>
          </a:p>
          <a:p>
            <a:r>
              <a:rPr lang="en-GB" dirty="0"/>
              <a:t>		Age group of 15 years to </a:t>
            </a:r>
          </a:p>
          <a:p>
            <a:r>
              <a:rPr lang="en-GB" dirty="0"/>
              <a:t>                64 years</a:t>
            </a:r>
          </a:p>
          <a:p>
            <a:r>
              <a:rPr lang="en-GB" dirty="0"/>
              <a:t>		Urban achievers and </a:t>
            </a:r>
          </a:p>
          <a:p>
            <a:r>
              <a:rPr lang="en-GB" dirty="0"/>
              <a:t>		young executives</a:t>
            </a:r>
          </a:p>
          <a:p>
            <a:r>
              <a:rPr lang="en-IN" dirty="0"/>
              <a:t>	Female</a:t>
            </a:r>
          </a:p>
          <a:p>
            <a:r>
              <a:rPr lang="en-GB" dirty="0"/>
              <a:t>		Women interested to</a:t>
            </a:r>
          </a:p>
          <a:p>
            <a:r>
              <a:rPr lang="en-GB" dirty="0"/>
              <a:t>		purchase this product for </a:t>
            </a:r>
          </a:p>
          <a:p>
            <a:r>
              <a:rPr lang="en-GB" dirty="0"/>
              <a:t>		any male person</a:t>
            </a:r>
            <a:endParaRPr lang="en-IN" dirty="0"/>
          </a:p>
        </p:txBody>
      </p:sp>
      <p:sp>
        <p:nvSpPr>
          <p:cNvPr id="6" name="TextBox 5">
            <a:extLst>
              <a:ext uri="{FF2B5EF4-FFF2-40B4-BE49-F238E27FC236}">
                <a16:creationId xmlns:a16="http://schemas.microsoft.com/office/drawing/2014/main" id="{F039486A-D0C4-43E9-A476-7B5213BED4EE}"/>
              </a:ext>
            </a:extLst>
          </p:cNvPr>
          <p:cNvSpPr txBox="1"/>
          <p:nvPr/>
        </p:nvSpPr>
        <p:spPr>
          <a:xfrm>
            <a:off x="894521" y="3355753"/>
            <a:ext cx="4485859" cy="2308324"/>
          </a:xfrm>
          <a:prstGeom prst="rect">
            <a:avLst/>
          </a:prstGeom>
          <a:noFill/>
          <a:ln>
            <a:solidFill>
              <a:schemeClr val="tx1"/>
            </a:solidFill>
          </a:ln>
        </p:spPr>
        <p:txBody>
          <a:bodyPr wrap="square" rtlCol="0">
            <a:spAutoFit/>
          </a:bodyPr>
          <a:lstStyle/>
          <a:p>
            <a:r>
              <a:rPr lang="en-IN" b="1" u="sng" dirty="0"/>
              <a:t>Suppliers</a:t>
            </a:r>
          </a:p>
          <a:p>
            <a:r>
              <a:rPr lang="en-GB" dirty="0"/>
              <a:t>Based in the UK</a:t>
            </a:r>
          </a:p>
          <a:p>
            <a:r>
              <a:rPr lang="en-GB" dirty="0"/>
              <a:t>	Procure raw materials at lower costs </a:t>
            </a:r>
          </a:p>
          <a:p>
            <a:r>
              <a:rPr lang="en-GB" dirty="0"/>
              <a:t>	Higher efficiency rates</a:t>
            </a:r>
          </a:p>
          <a:p>
            <a:r>
              <a:rPr lang="en-GB" dirty="0"/>
              <a:t>	Lower Risks</a:t>
            </a:r>
          </a:p>
          <a:p>
            <a:r>
              <a:rPr lang="en-GB" dirty="0"/>
              <a:t>Organic sources </a:t>
            </a:r>
          </a:p>
          <a:p>
            <a:r>
              <a:rPr lang="en-GB" dirty="0"/>
              <a:t>Relationship - terms of credit</a:t>
            </a:r>
          </a:p>
          <a:p>
            <a:r>
              <a:rPr lang="en-GB" dirty="0"/>
              <a:t>Supplier involvement in innovation</a:t>
            </a:r>
          </a:p>
        </p:txBody>
      </p:sp>
      <p:sp>
        <p:nvSpPr>
          <p:cNvPr id="7" name="TextBox 6">
            <a:extLst>
              <a:ext uri="{FF2B5EF4-FFF2-40B4-BE49-F238E27FC236}">
                <a16:creationId xmlns:a16="http://schemas.microsoft.com/office/drawing/2014/main" id="{35956B4F-0CBC-4B6C-9B39-27A63082BDA4}"/>
              </a:ext>
            </a:extLst>
          </p:cNvPr>
          <p:cNvSpPr txBox="1"/>
          <p:nvPr/>
        </p:nvSpPr>
        <p:spPr>
          <a:xfrm>
            <a:off x="937800" y="774751"/>
            <a:ext cx="3425677" cy="923330"/>
          </a:xfrm>
          <a:prstGeom prst="rect">
            <a:avLst/>
          </a:prstGeom>
          <a:noFill/>
          <a:ln>
            <a:solidFill>
              <a:schemeClr val="tx1"/>
            </a:solidFill>
          </a:ln>
        </p:spPr>
        <p:txBody>
          <a:bodyPr wrap="square" rtlCol="0">
            <a:spAutoFit/>
          </a:bodyPr>
          <a:lstStyle/>
          <a:p>
            <a:r>
              <a:rPr lang="en-IN" b="1" u="sng" dirty="0"/>
              <a:t>Retailers</a:t>
            </a:r>
          </a:p>
          <a:p>
            <a:r>
              <a:rPr lang="en-GB" dirty="0"/>
              <a:t>online and offline</a:t>
            </a:r>
          </a:p>
          <a:p>
            <a:r>
              <a:rPr lang="en-GB" dirty="0"/>
              <a:t>contractual relationship </a:t>
            </a:r>
            <a:endParaRPr lang="en-IN" dirty="0"/>
          </a:p>
        </p:txBody>
      </p:sp>
      <p:sp>
        <p:nvSpPr>
          <p:cNvPr id="8" name="TextBox 7">
            <a:extLst>
              <a:ext uri="{FF2B5EF4-FFF2-40B4-BE49-F238E27FC236}">
                <a16:creationId xmlns:a16="http://schemas.microsoft.com/office/drawing/2014/main" id="{A4170AA4-8924-476C-AD26-76E945673B07}"/>
              </a:ext>
            </a:extLst>
          </p:cNvPr>
          <p:cNvSpPr txBox="1"/>
          <p:nvPr/>
        </p:nvSpPr>
        <p:spPr>
          <a:xfrm>
            <a:off x="937801" y="1928913"/>
            <a:ext cx="3425677" cy="923330"/>
          </a:xfrm>
          <a:prstGeom prst="rect">
            <a:avLst/>
          </a:prstGeom>
          <a:noFill/>
          <a:ln>
            <a:solidFill>
              <a:schemeClr val="tx1"/>
            </a:solidFill>
          </a:ln>
        </p:spPr>
        <p:txBody>
          <a:bodyPr wrap="square" rtlCol="0">
            <a:spAutoFit/>
          </a:bodyPr>
          <a:lstStyle/>
          <a:p>
            <a:r>
              <a:rPr lang="en-IN" b="1" u="sng" dirty="0"/>
              <a:t>Human Resources</a:t>
            </a:r>
          </a:p>
          <a:p>
            <a:r>
              <a:rPr lang="en-GB" dirty="0"/>
              <a:t>Responsible for its day to day working</a:t>
            </a:r>
          </a:p>
        </p:txBody>
      </p:sp>
    </p:spTree>
    <p:extLst>
      <p:ext uri="{BB962C8B-B14F-4D97-AF65-F5344CB8AC3E}">
        <p14:creationId xmlns:p14="http://schemas.microsoft.com/office/powerpoint/2010/main" val="3504985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15F58A-33F5-48BF-AD29-76F5C443F587}"/>
              </a:ext>
            </a:extLst>
          </p:cNvPr>
          <p:cNvSpPr txBox="1"/>
          <p:nvPr/>
        </p:nvSpPr>
        <p:spPr>
          <a:xfrm>
            <a:off x="675861" y="723831"/>
            <a:ext cx="10919791" cy="1477328"/>
          </a:xfrm>
          <a:prstGeom prst="rect">
            <a:avLst/>
          </a:prstGeom>
          <a:noFill/>
        </p:spPr>
        <p:txBody>
          <a:bodyPr wrap="square" rtlCol="0">
            <a:spAutoFit/>
          </a:bodyPr>
          <a:lstStyle/>
          <a:p>
            <a:r>
              <a:rPr lang="en-GB" b="1" dirty="0"/>
              <a:t>Idea or technology proposed </a:t>
            </a:r>
            <a:endParaRPr lang="en-IN" b="1" dirty="0"/>
          </a:p>
          <a:p>
            <a:pPr marL="285750" indent="-285750">
              <a:buFont typeface="Arial" panose="020B0604020202020204" pitchFamily="34" charset="0"/>
              <a:buChar char="•"/>
            </a:pPr>
            <a:r>
              <a:rPr lang="en-IN" dirty="0"/>
              <a:t>Manufacturing and marketing of organic and high-quality grooming products for the beard</a:t>
            </a:r>
          </a:p>
          <a:p>
            <a:pPr marL="285750" indent="-285750">
              <a:buFont typeface="Arial" panose="020B0604020202020204" pitchFamily="34" charset="0"/>
              <a:buChar char="•"/>
            </a:pPr>
            <a:r>
              <a:rPr lang="en-IN" dirty="0"/>
              <a:t>Primary ingredient will be essential oils extracted from plants which will be added to carrier oils</a:t>
            </a:r>
          </a:p>
          <a:p>
            <a:pPr marL="285750" indent="-285750">
              <a:buFont typeface="Arial" panose="020B0604020202020204" pitchFamily="34" charset="0"/>
              <a:buChar char="•"/>
            </a:pPr>
            <a:r>
              <a:rPr lang="en-IN" dirty="0"/>
              <a:t>Tie up with organic farmers </a:t>
            </a:r>
          </a:p>
          <a:p>
            <a:pPr marL="285750" indent="-285750">
              <a:buFont typeface="Arial" panose="020B0604020202020204" pitchFamily="34" charset="0"/>
              <a:buChar char="•"/>
            </a:pPr>
            <a:r>
              <a:rPr lang="en-IN" dirty="0"/>
              <a:t>Quality Check</a:t>
            </a:r>
          </a:p>
        </p:txBody>
      </p:sp>
      <p:pic>
        <p:nvPicPr>
          <p:cNvPr id="3" name="Picture 2">
            <a:extLst>
              <a:ext uri="{FF2B5EF4-FFF2-40B4-BE49-F238E27FC236}">
                <a16:creationId xmlns:a16="http://schemas.microsoft.com/office/drawing/2014/main" id="{3CAEA508-3893-4E70-96D6-31FAC3FD2FB7}"/>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675861" y="2814499"/>
            <a:ext cx="6732104" cy="3319670"/>
          </a:xfrm>
          <a:prstGeom prst="rect">
            <a:avLst/>
          </a:prstGeom>
          <a:noFill/>
          <a:ln>
            <a:noFill/>
          </a:ln>
        </p:spPr>
      </p:pic>
      <p:sp>
        <p:nvSpPr>
          <p:cNvPr id="4" name="TextBox 3">
            <a:extLst>
              <a:ext uri="{FF2B5EF4-FFF2-40B4-BE49-F238E27FC236}">
                <a16:creationId xmlns:a16="http://schemas.microsoft.com/office/drawing/2014/main" id="{85B4D895-B422-4274-8503-AFC3C89CDEB7}"/>
              </a:ext>
            </a:extLst>
          </p:cNvPr>
          <p:cNvSpPr txBox="1"/>
          <p:nvPr/>
        </p:nvSpPr>
        <p:spPr>
          <a:xfrm>
            <a:off x="7606748" y="5660408"/>
            <a:ext cx="2464904" cy="369332"/>
          </a:xfrm>
          <a:prstGeom prst="rect">
            <a:avLst/>
          </a:prstGeom>
          <a:noFill/>
        </p:spPr>
        <p:txBody>
          <a:bodyPr wrap="square" rtlCol="0">
            <a:spAutoFit/>
          </a:bodyPr>
          <a:lstStyle/>
          <a:p>
            <a:r>
              <a:rPr lang="en-IN" dirty="0"/>
              <a:t>Manufacturing Process</a:t>
            </a:r>
          </a:p>
        </p:txBody>
      </p:sp>
      <p:cxnSp>
        <p:nvCxnSpPr>
          <p:cNvPr id="6" name="Straight Arrow Connector 5">
            <a:extLst>
              <a:ext uri="{FF2B5EF4-FFF2-40B4-BE49-F238E27FC236}">
                <a16:creationId xmlns:a16="http://schemas.microsoft.com/office/drawing/2014/main" id="{56BA4BA9-C0DC-4341-82C5-00926886B34A}"/>
              </a:ext>
            </a:extLst>
          </p:cNvPr>
          <p:cNvCxnSpPr>
            <a:stCxn id="4" idx="1"/>
          </p:cNvCxnSpPr>
          <p:nvPr/>
        </p:nvCxnSpPr>
        <p:spPr>
          <a:xfrm flipH="1">
            <a:off x="6970643" y="5845074"/>
            <a:ext cx="636105" cy="256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338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DDD49A-0FD4-404E-BA05-A0BB88A3E753}"/>
              </a:ext>
            </a:extLst>
          </p:cNvPr>
          <p:cNvSpPr/>
          <p:nvPr/>
        </p:nvSpPr>
        <p:spPr>
          <a:xfrm>
            <a:off x="4092881" y="522416"/>
            <a:ext cx="4218271" cy="464871"/>
          </a:xfrm>
          <a:prstGeom prst="rect">
            <a:avLst/>
          </a:prstGeom>
        </p:spPr>
        <p:txBody>
          <a:bodyPr wrap="none">
            <a:spAutoFit/>
          </a:bodyPr>
          <a:lstStyle/>
          <a:p>
            <a:pPr marL="6350" indent="-6350" algn="ctr">
              <a:lnSpc>
                <a:spcPct val="150000"/>
              </a:lnSpc>
              <a:spcBef>
                <a:spcPts val="200"/>
              </a:spcBef>
              <a:spcAft>
                <a:spcPts val="0"/>
              </a:spcAft>
            </a:pPr>
            <a:r>
              <a:rPr lang="en-GB"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rPr>
              <a:t>Business Model for product/service delivery </a:t>
            </a:r>
            <a:endParaRPr lang="en-IN"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F6BB3940-0E2B-49B4-A374-0A2A1FB6F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812" y="1232452"/>
            <a:ext cx="6734145" cy="4996069"/>
          </a:xfrm>
          <a:prstGeom prst="rect">
            <a:avLst/>
          </a:prstGeom>
        </p:spPr>
      </p:pic>
      <p:sp>
        <p:nvSpPr>
          <p:cNvPr id="5" name="Rectangle 4">
            <a:extLst>
              <a:ext uri="{FF2B5EF4-FFF2-40B4-BE49-F238E27FC236}">
                <a16:creationId xmlns:a16="http://schemas.microsoft.com/office/drawing/2014/main" id="{E09FDD86-2789-4EBE-968A-0C22B029B2CC}"/>
              </a:ext>
            </a:extLst>
          </p:cNvPr>
          <p:cNvSpPr/>
          <p:nvPr/>
        </p:nvSpPr>
        <p:spPr>
          <a:xfrm>
            <a:off x="7593495" y="1883826"/>
            <a:ext cx="3710609" cy="3970318"/>
          </a:xfrm>
          <a:prstGeom prst="rect">
            <a:avLst/>
          </a:prstGeom>
        </p:spPr>
        <p:txBody>
          <a:bodyPr wrap="square">
            <a:spAutoFit/>
          </a:bodyPr>
          <a:lstStyle/>
          <a:p>
            <a:r>
              <a:rPr lang="en-GB" dirty="0">
                <a:solidFill>
                  <a:srgbClr val="000000"/>
                </a:solidFill>
                <a:latin typeface="Times New Roman" panose="02020603050405020304" pitchFamily="18" charset="0"/>
                <a:ea typeface="Arial" panose="020B0604020202020204" pitchFamily="34" charset="0"/>
                <a:cs typeface="Arial" panose="020B0604020202020204" pitchFamily="34" charset="0"/>
              </a:rPr>
              <a:t>The videos and the consultation will essentially be provided online as it will difficult to have such facilities at differing locations</a:t>
            </a:r>
          </a:p>
          <a:p>
            <a:endParaRPr lang="en-GB" dirty="0">
              <a:solidFill>
                <a:srgbClr val="000000"/>
              </a:solidFill>
              <a:latin typeface="Times New Roman" panose="02020603050405020304" pitchFamily="18" charset="0"/>
              <a:ea typeface="Arial" panose="020B0604020202020204" pitchFamily="34" charset="0"/>
              <a:cs typeface="Arial" panose="020B0604020202020204" pitchFamily="34" charset="0"/>
            </a:endParaRPr>
          </a:p>
          <a:p>
            <a:r>
              <a:rPr lang="en-GB" dirty="0">
                <a:solidFill>
                  <a:srgbClr val="000000"/>
                </a:solidFill>
                <a:latin typeface="Times New Roman" panose="02020603050405020304" pitchFamily="18" charset="0"/>
                <a:cs typeface="Arial" panose="020B0604020202020204" pitchFamily="34" charset="0"/>
              </a:rPr>
              <a:t>Distribution - </a:t>
            </a:r>
          </a:p>
          <a:p>
            <a:pPr marL="285750" indent="-285750">
              <a:buFont typeface="Arial" panose="020B0604020202020204" pitchFamily="34" charset="0"/>
              <a:buChar char="•"/>
            </a:pPr>
            <a:r>
              <a:rPr lang="en-GB" dirty="0"/>
              <a:t>Retail organisations</a:t>
            </a:r>
          </a:p>
          <a:p>
            <a:pPr marL="285750" indent="-285750">
              <a:buFont typeface="Arial" panose="020B0604020202020204" pitchFamily="34" charset="0"/>
              <a:buChar char="•"/>
            </a:pPr>
            <a:r>
              <a:rPr lang="en-GB" dirty="0"/>
              <a:t>small pop shops at various universities </a:t>
            </a:r>
          </a:p>
          <a:p>
            <a:pPr marL="285750" indent="-285750">
              <a:buFont typeface="Arial" panose="020B0604020202020204" pitchFamily="34" charset="0"/>
              <a:buChar char="•"/>
            </a:pPr>
            <a:r>
              <a:rPr lang="en-GB" dirty="0"/>
              <a:t>small stalls in malls in London like Westfield Mall, Brent Cross Shopping Centre and Canada Place </a:t>
            </a:r>
          </a:p>
          <a:p>
            <a:pPr marL="285750" indent="-285750">
              <a:buFont typeface="Arial" panose="020B0604020202020204" pitchFamily="34" charset="0"/>
              <a:buChar char="•"/>
            </a:pPr>
            <a:r>
              <a:rPr lang="en-GB" dirty="0"/>
              <a:t>Exclusive stores</a:t>
            </a:r>
          </a:p>
          <a:p>
            <a:endParaRPr lang="en-IN" dirty="0"/>
          </a:p>
        </p:txBody>
      </p:sp>
    </p:spTree>
    <p:extLst>
      <p:ext uri="{BB962C8B-B14F-4D97-AF65-F5344CB8AC3E}">
        <p14:creationId xmlns:p14="http://schemas.microsoft.com/office/powerpoint/2010/main" val="2480381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FFF186-C58D-43A1-9E1F-096FB2C7D3F8}"/>
              </a:ext>
            </a:extLst>
          </p:cNvPr>
          <p:cNvSpPr/>
          <p:nvPr/>
        </p:nvSpPr>
        <p:spPr>
          <a:xfrm>
            <a:off x="598477" y="599139"/>
            <a:ext cx="3483193" cy="589072"/>
          </a:xfrm>
          <a:prstGeom prst="rect">
            <a:avLst/>
          </a:prstGeom>
        </p:spPr>
        <p:txBody>
          <a:bodyPr wrap="square">
            <a:spAutoFit/>
          </a:bodyPr>
          <a:lstStyle/>
          <a:p>
            <a:pPr marL="6350" indent="-6350" algn="just">
              <a:lnSpc>
                <a:spcPct val="150000"/>
              </a:lnSpc>
              <a:spcBef>
                <a:spcPts val="200"/>
              </a:spcBef>
              <a:spcAft>
                <a:spcPts val="0"/>
              </a:spcAft>
            </a:pPr>
            <a:r>
              <a:rPr lang="en-GB" sz="2400"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rPr>
              <a:t>Target market analysis</a:t>
            </a:r>
            <a:endParaRPr lang="en-IN" sz="2400"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3164DB5-8455-43DF-B545-B9F24AECFA1B}"/>
              </a:ext>
            </a:extLst>
          </p:cNvPr>
          <p:cNvSpPr txBox="1"/>
          <p:nvPr/>
        </p:nvSpPr>
        <p:spPr>
          <a:xfrm>
            <a:off x="755374" y="1378226"/>
            <a:ext cx="4094922" cy="4524315"/>
          </a:xfrm>
          <a:prstGeom prst="rect">
            <a:avLst/>
          </a:prstGeom>
          <a:noFill/>
          <a:ln>
            <a:solidFill>
              <a:schemeClr val="tx1"/>
            </a:solidFill>
          </a:ln>
        </p:spPr>
        <p:txBody>
          <a:bodyPr wrap="square" rtlCol="0">
            <a:spAutoFit/>
          </a:bodyPr>
          <a:lstStyle/>
          <a:p>
            <a:r>
              <a:rPr lang="en-IN" dirty="0"/>
              <a:t>Demographic- </a:t>
            </a:r>
          </a:p>
          <a:p>
            <a:pPr marL="285750" indent="-285750">
              <a:buFont typeface="Arial" panose="020B0604020202020204" pitchFamily="34" charset="0"/>
              <a:buChar char="•"/>
            </a:pPr>
            <a:r>
              <a:rPr lang="en-IN" dirty="0"/>
              <a:t>Male - </a:t>
            </a:r>
            <a:r>
              <a:rPr lang="en-GB" dirty="0"/>
              <a:t>15 years to 64 years</a:t>
            </a:r>
          </a:p>
          <a:p>
            <a:pPr marL="285750" indent="-285750">
              <a:buFont typeface="Arial" panose="020B0604020202020204" pitchFamily="34" charset="0"/>
              <a:buChar char="•"/>
            </a:pPr>
            <a:r>
              <a:rPr lang="en-GB" dirty="0"/>
              <a:t>The college and university student </a:t>
            </a:r>
          </a:p>
          <a:p>
            <a:pPr marL="285750" indent="-285750">
              <a:buFont typeface="Arial" panose="020B0604020202020204" pitchFamily="34" charset="0"/>
              <a:buChar char="•"/>
            </a:pPr>
            <a:r>
              <a:rPr lang="en-GB" dirty="0"/>
              <a:t>Women interested to purchase this product for any male person</a:t>
            </a:r>
            <a:endParaRPr lang="en-IN" dirty="0"/>
          </a:p>
          <a:p>
            <a:pPr marL="285750" indent="-285750">
              <a:buFont typeface="Arial" panose="020B0604020202020204" pitchFamily="34" charset="0"/>
              <a:buChar char="•"/>
            </a:pPr>
            <a:endParaRPr lang="en-GB" dirty="0"/>
          </a:p>
          <a:p>
            <a:r>
              <a:rPr lang="en-IN" dirty="0"/>
              <a:t>Geographic-</a:t>
            </a:r>
          </a:p>
          <a:p>
            <a:pPr marL="285750" indent="-285750">
              <a:buFont typeface="Arial" panose="020B0604020202020204" pitchFamily="34" charset="0"/>
              <a:buChar char="•"/>
            </a:pPr>
            <a:r>
              <a:rPr lang="en-IN" dirty="0"/>
              <a:t>Initially in London and </a:t>
            </a:r>
            <a:r>
              <a:rPr lang="en-GB" dirty="0"/>
              <a:t>suburban areas – the Malls</a:t>
            </a:r>
          </a:p>
          <a:p>
            <a:pPr marL="285750" indent="-285750">
              <a:buFont typeface="Arial" panose="020B0604020202020204" pitchFamily="34" charset="0"/>
              <a:buChar char="•"/>
            </a:pPr>
            <a:r>
              <a:rPr lang="en-GB" dirty="0"/>
              <a:t>Expansion into Middle East countries, India and other European nations. </a:t>
            </a:r>
          </a:p>
          <a:p>
            <a:endParaRPr lang="en-IN" dirty="0"/>
          </a:p>
          <a:p>
            <a:r>
              <a:rPr lang="en-IN" dirty="0"/>
              <a:t>Lifestyle- </a:t>
            </a:r>
          </a:p>
          <a:p>
            <a:pPr marL="285750" indent="-285750">
              <a:buFont typeface="Arial" panose="020B0604020202020204" pitchFamily="34" charset="0"/>
              <a:buChar char="•"/>
            </a:pPr>
            <a:r>
              <a:rPr lang="en-IN" dirty="0"/>
              <a:t>Metrosexual and Lumber sexual </a:t>
            </a:r>
          </a:p>
          <a:p>
            <a:pPr marL="285750" indent="-285750">
              <a:buFont typeface="Arial" panose="020B0604020202020204" pitchFamily="34" charset="0"/>
              <a:buChar char="•"/>
            </a:pPr>
            <a:r>
              <a:rPr lang="en-IN" dirty="0"/>
              <a:t>Lifestyle oriented to use </a:t>
            </a:r>
            <a:r>
              <a:rPr lang="en-GB" dirty="0"/>
              <a:t>organic and ethically sourced products </a:t>
            </a:r>
            <a:endParaRPr lang="en-IN" dirty="0"/>
          </a:p>
        </p:txBody>
      </p:sp>
      <p:graphicFrame>
        <p:nvGraphicFramePr>
          <p:cNvPr id="5" name="Table 4">
            <a:extLst>
              <a:ext uri="{FF2B5EF4-FFF2-40B4-BE49-F238E27FC236}">
                <a16:creationId xmlns:a16="http://schemas.microsoft.com/office/drawing/2014/main" id="{82745C2F-8B84-42C4-A061-E54EE19412C0}"/>
              </a:ext>
            </a:extLst>
          </p:cNvPr>
          <p:cNvGraphicFramePr>
            <a:graphicFrameLocks noGrp="1"/>
          </p:cNvGraphicFramePr>
          <p:nvPr>
            <p:extLst>
              <p:ext uri="{D42A27DB-BD31-4B8C-83A1-F6EECF244321}">
                <p14:modId xmlns:p14="http://schemas.microsoft.com/office/powerpoint/2010/main" val="4151453379"/>
              </p:ext>
            </p:extLst>
          </p:nvPr>
        </p:nvGraphicFramePr>
        <p:xfrm>
          <a:off x="4943061" y="955970"/>
          <a:ext cx="6493566" cy="2473031"/>
        </p:xfrm>
        <a:graphic>
          <a:graphicData uri="http://schemas.openxmlformats.org/drawingml/2006/table">
            <a:tbl>
              <a:tblPr firstRow="1" firstCol="1" bandRow="1">
                <a:tableStyleId>{5C22544A-7EE6-4342-B048-85BDC9FD1C3A}</a:tableStyleId>
              </a:tblPr>
              <a:tblGrid>
                <a:gridCol w="2076208">
                  <a:extLst>
                    <a:ext uri="{9D8B030D-6E8A-4147-A177-3AD203B41FA5}">
                      <a16:colId xmlns:a16="http://schemas.microsoft.com/office/drawing/2014/main" val="245047861"/>
                    </a:ext>
                  </a:extLst>
                </a:gridCol>
                <a:gridCol w="1544903">
                  <a:extLst>
                    <a:ext uri="{9D8B030D-6E8A-4147-A177-3AD203B41FA5}">
                      <a16:colId xmlns:a16="http://schemas.microsoft.com/office/drawing/2014/main" val="350606248"/>
                    </a:ext>
                  </a:extLst>
                </a:gridCol>
                <a:gridCol w="595232">
                  <a:extLst>
                    <a:ext uri="{9D8B030D-6E8A-4147-A177-3AD203B41FA5}">
                      <a16:colId xmlns:a16="http://schemas.microsoft.com/office/drawing/2014/main" val="2030349446"/>
                    </a:ext>
                  </a:extLst>
                </a:gridCol>
                <a:gridCol w="603045">
                  <a:extLst>
                    <a:ext uri="{9D8B030D-6E8A-4147-A177-3AD203B41FA5}">
                      <a16:colId xmlns:a16="http://schemas.microsoft.com/office/drawing/2014/main" val="1673081487"/>
                    </a:ext>
                  </a:extLst>
                </a:gridCol>
                <a:gridCol w="603045">
                  <a:extLst>
                    <a:ext uri="{9D8B030D-6E8A-4147-A177-3AD203B41FA5}">
                      <a16:colId xmlns:a16="http://schemas.microsoft.com/office/drawing/2014/main" val="299516147"/>
                    </a:ext>
                  </a:extLst>
                </a:gridCol>
                <a:gridCol w="557586">
                  <a:extLst>
                    <a:ext uri="{9D8B030D-6E8A-4147-A177-3AD203B41FA5}">
                      <a16:colId xmlns:a16="http://schemas.microsoft.com/office/drawing/2014/main" val="2710631664"/>
                    </a:ext>
                  </a:extLst>
                </a:gridCol>
                <a:gridCol w="513547">
                  <a:extLst>
                    <a:ext uri="{9D8B030D-6E8A-4147-A177-3AD203B41FA5}">
                      <a16:colId xmlns:a16="http://schemas.microsoft.com/office/drawing/2014/main" val="2280373153"/>
                    </a:ext>
                  </a:extLst>
                </a:gridCol>
              </a:tblGrid>
              <a:tr h="854243">
                <a:tc>
                  <a:txBody>
                    <a:bodyPr/>
                    <a:lstStyle/>
                    <a:p>
                      <a:pPr marL="6350" indent="-6350" algn="just">
                        <a:lnSpc>
                          <a:spcPct val="150000"/>
                        </a:lnSpc>
                        <a:spcAft>
                          <a:spcPts val="520"/>
                        </a:spcAft>
                      </a:pPr>
                      <a:r>
                        <a:rPr lang="en-GB" sz="1200" dirty="0">
                          <a:effectLst/>
                        </a:rPr>
                        <a:t>Consumer Type</a:t>
                      </a:r>
                      <a:endParaRPr lang="en-IN" sz="12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dirty="0">
                          <a:effectLst/>
                        </a:rPr>
                        <a:t>Geographic Segment</a:t>
                      </a:r>
                      <a:endParaRPr lang="en-IN" sz="12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Year 1</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Year 2</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dirty="0">
                          <a:effectLst/>
                        </a:rPr>
                        <a:t>Year 3</a:t>
                      </a:r>
                      <a:endParaRPr lang="en-IN" sz="12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Year 4</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Year 5</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828125536"/>
                  </a:ext>
                </a:extLst>
              </a:tr>
              <a:tr h="404697">
                <a:tc rowSpan="2">
                  <a:txBody>
                    <a:bodyPr/>
                    <a:lstStyle/>
                    <a:p>
                      <a:pPr marL="6350" indent="-6350" algn="just">
                        <a:lnSpc>
                          <a:spcPct val="150000"/>
                        </a:lnSpc>
                        <a:spcAft>
                          <a:spcPts val="520"/>
                        </a:spcAft>
                      </a:pPr>
                      <a:r>
                        <a:rPr lang="en-GB" sz="1200" dirty="0">
                          <a:effectLst/>
                        </a:rPr>
                        <a:t>Males</a:t>
                      </a:r>
                      <a:endParaRPr lang="en-IN" sz="12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UK</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5% </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6%</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7.5%</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9%</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11%</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691994412"/>
                  </a:ext>
                </a:extLst>
              </a:tr>
              <a:tr h="404697">
                <a:tc vMerge="1">
                  <a:txBody>
                    <a:bodyPr/>
                    <a:lstStyle/>
                    <a:p>
                      <a:endParaRPr lang="en-IN"/>
                    </a:p>
                  </a:txBody>
                  <a:tcPr/>
                </a:tc>
                <a:tc>
                  <a:txBody>
                    <a:bodyPr/>
                    <a:lstStyle/>
                    <a:p>
                      <a:pPr marL="6350" indent="-6350" algn="just">
                        <a:lnSpc>
                          <a:spcPct val="150000"/>
                        </a:lnSpc>
                        <a:spcAft>
                          <a:spcPts val="520"/>
                        </a:spcAft>
                      </a:pPr>
                      <a:r>
                        <a:rPr lang="en-GB" sz="1200">
                          <a:effectLst/>
                        </a:rPr>
                        <a:t>International</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0</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2%</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2.5%</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4%</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5.5%</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531587099"/>
                  </a:ext>
                </a:extLst>
              </a:tr>
              <a:tr h="404697">
                <a:tc rowSpan="2">
                  <a:txBody>
                    <a:bodyPr/>
                    <a:lstStyle/>
                    <a:p>
                      <a:pPr marL="6350" indent="-6350" algn="just">
                        <a:lnSpc>
                          <a:spcPct val="150000"/>
                        </a:lnSpc>
                        <a:spcAft>
                          <a:spcPts val="520"/>
                        </a:spcAft>
                      </a:pPr>
                      <a:r>
                        <a:rPr lang="en-GB" sz="1200" dirty="0">
                          <a:effectLst/>
                        </a:rPr>
                        <a:t>Women shopping for Male</a:t>
                      </a:r>
                      <a:endParaRPr lang="en-IN" sz="12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UK</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1%</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2%</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3%</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4%</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5%</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827078665"/>
                  </a:ext>
                </a:extLst>
              </a:tr>
              <a:tr h="404697">
                <a:tc vMerge="1">
                  <a:txBody>
                    <a:bodyPr/>
                    <a:lstStyle/>
                    <a:p>
                      <a:endParaRPr lang="en-IN"/>
                    </a:p>
                  </a:txBody>
                  <a:tcPr/>
                </a:tc>
                <a:tc>
                  <a:txBody>
                    <a:bodyPr/>
                    <a:lstStyle/>
                    <a:p>
                      <a:pPr marL="6350" indent="-6350" algn="just">
                        <a:lnSpc>
                          <a:spcPct val="150000"/>
                        </a:lnSpc>
                        <a:spcAft>
                          <a:spcPts val="520"/>
                        </a:spcAft>
                      </a:pPr>
                      <a:r>
                        <a:rPr lang="en-GB" sz="1200">
                          <a:effectLst/>
                        </a:rPr>
                        <a:t>International</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0</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1%</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1.5%</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a:effectLst/>
                        </a:rPr>
                        <a:t>2%</a:t>
                      </a:r>
                      <a:endParaRPr lang="en-IN" sz="120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tc>
                  <a:txBody>
                    <a:bodyPr/>
                    <a:lstStyle/>
                    <a:p>
                      <a:pPr marL="6350" indent="-6350" algn="just">
                        <a:lnSpc>
                          <a:spcPct val="150000"/>
                        </a:lnSpc>
                        <a:spcAft>
                          <a:spcPts val="520"/>
                        </a:spcAft>
                      </a:pPr>
                      <a:r>
                        <a:rPr lang="en-GB" sz="1200" dirty="0">
                          <a:effectLst/>
                        </a:rPr>
                        <a:t>2.5%</a:t>
                      </a:r>
                      <a:endParaRPr lang="en-IN" sz="12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4039011762"/>
                  </a:ext>
                </a:extLst>
              </a:tr>
            </a:tbl>
          </a:graphicData>
        </a:graphic>
      </p:graphicFrame>
      <p:sp>
        <p:nvSpPr>
          <p:cNvPr id="6" name="Rectangle 5">
            <a:extLst>
              <a:ext uri="{FF2B5EF4-FFF2-40B4-BE49-F238E27FC236}">
                <a16:creationId xmlns:a16="http://schemas.microsoft.com/office/drawing/2014/main" id="{B5C537CD-7B9A-4C3C-AE5C-EAE41D2D2D37}"/>
              </a:ext>
            </a:extLst>
          </p:cNvPr>
          <p:cNvSpPr/>
          <p:nvPr/>
        </p:nvSpPr>
        <p:spPr>
          <a:xfrm>
            <a:off x="7128846" y="596577"/>
            <a:ext cx="2493055" cy="369332"/>
          </a:xfrm>
          <a:prstGeom prst="rect">
            <a:avLst/>
          </a:prstGeom>
        </p:spPr>
        <p:txBody>
          <a:bodyPr wrap="none">
            <a:spAutoFit/>
          </a:bodyPr>
          <a:lstStyle/>
          <a:p>
            <a:r>
              <a:rPr lang="en-GB" dirty="0">
                <a:solidFill>
                  <a:srgbClr val="000000"/>
                </a:solidFill>
                <a:latin typeface="Times New Roman" panose="02020603050405020304" pitchFamily="18" charset="0"/>
                <a:ea typeface="Arial" panose="020B0604020202020204" pitchFamily="34" charset="0"/>
                <a:cs typeface="Arial" panose="020B0604020202020204" pitchFamily="34" charset="0"/>
              </a:rPr>
              <a:t>Consumer Base Analysis</a:t>
            </a:r>
            <a:endParaRPr lang="en-IN" dirty="0"/>
          </a:p>
        </p:txBody>
      </p:sp>
      <p:sp>
        <p:nvSpPr>
          <p:cNvPr id="7" name="Rectangle 6">
            <a:extLst>
              <a:ext uri="{FF2B5EF4-FFF2-40B4-BE49-F238E27FC236}">
                <a16:creationId xmlns:a16="http://schemas.microsoft.com/office/drawing/2014/main" id="{383513F9-841E-46AA-B0BF-A2DB28D4BA72}"/>
              </a:ext>
            </a:extLst>
          </p:cNvPr>
          <p:cNvSpPr/>
          <p:nvPr/>
        </p:nvSpPr>
        <p:spPr>
          <a:xfrm>
            <a:off x="5141844" y="3503575"/>
            <a:ext cx="6096000" cy="2703112"/>
          </a:xfrm>
          <a:prstGeom prst="rect">
            <a:avLst/>
          </a:prstGeom>
          <a:ln>
            <a:solidFill>
              <a:schemeClr val="tx1"/>
            </a:solidFill>
          </a:ln>
        </p:spPr>
        <p:txBody>
          <a:bodyPr>
            <a:spAutoFit/>
          </a:bodyPr>
          <a:lstStyle/>
          <a:p>
            <a:pPr marL="6350" indent="-6350" algn="just">
              <a:lnSpc>
                <a:spcPct val="150000"/>
              </a:lnSpc>
              <a:spcAft>
                <a:spcPts val="520"/>
              </a:spcAft>
            </a:pPr>
            <a:r>
              <a:rPr lang="en-GB" sz="1400" b="1" u="sng" dirty="0">
                <a:solidFill>
                  <a:srgbClr val="000000"/>
                </a:solidFill>
                <a:latin typeface="Times New Roman" panose="02020603050405020304" pitchFamily="18" charset="0"/>
                <a:ea typeface="Arial" panose="020B0604020202020204" pitchFamily="34" charset="0"/>
                <a:cs typeface="Arial" panose="020B0604020202020204" pitchFamily="34" charset="0"/>
              </a:rPr>
              <a:t>Positioning</a:t>
            </a:r>
            <a:endParaRPr lang="en-IN" sz="1400" b="1" u="sng" dirty="0">
              <a:solidFill>
                <a:srgbClr val="000000"/>
              </a:solidFill>
              <a:latin typeface="Times New Roman" panose="02020603050405020304" pitchFamily="18" charset="0"/>
              <a:ea typeface="Arial" panose="020B060402020202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n-GB" sz="1400" dirty="0">
                <a:solidFill>
                  <a:srgbClr val="000000"/>
                </a:solidFill>
                <a:latin typeface="Times New Roman" panose="02020603050405020304" pitchFamily="18" charset="0"/>
                <a:ea typeface="Arial" panose="020B0604020202020204" pitchFamily="34" charset="0"/>
                <a:cs typeface="Arial" panose="020B0604020202020204" pitchFamily="34" charset="0"/>
              </a:rPr>
              <a:t>A youth brand for metrosexual people</a:t>
            </a:r>
            <a:endParaRPr lang="en-IN" sz="1400" dirty="0">
              <a:solidFill>
                <a:srgbClr val="000000"/>
              </a:solidFill>
              <a:latin typeface="Times New Roman" panose="02020603050405020304" pitchFamily="18" charset="0"/>
              <a:ea typeface="Arial" panose="020B060402020202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n-GB" sz="1400" dirty="0">
                <a:solidFill>
                  <a:srgbClr val="000000"/>
                </a:solidFill>
                <a:latin typeface="Times New Roman" panose="02020603050405020304" pitchFamily="18" charset="0"/>
                <a:ea typeface="Arial" panose="020B0604020202020204" pitchFamily="34" charset="0"/>
                <a:cs typeface="Arial" panose="020B0604020202020204" pitchFamily="34" charset="0"/>
              </a:rPr>
              <a:t>Exclusive and unique - Fashionable</a:t>
            </a:r>
          </a:p>
          <a:p>
            <a:pPr marL="342900" lvl="0" indent="-342900" algn="just">
              <a:lnSpc>
                <a:spcPct val="150000"/>
              </a:lnSpc>
              <a:spcAft>
                <a:spcPts val="0"/>
              </a:spcAft>
              <a:buFont typeface="Symbol" panose="05050102010706020507" pitchFamily="18" charset="2"/>
              <a:buChar char=""/>
            </a:pPr>
            <a:r>
              <a:rPr lang="en-GB" sz="1400" dirty="0">
                <a:solidFill>
                  <a:srgbClr val="000000"/>
                </a:solidFill>
                <a:latin typeface="Times New Roman" panose="02020603050405020304" pitchFamily="18" charset="0"/>
                <a:ea typeface="Arial" panose="020B0604020202020204" pitchFamily="34" charset="0"/>
                <a:cs typeface="Arial" panose="020B0604020202020204" pitchFamily="34" charset="0"/>
              </a:rPr>
              <a:t>High-quality products, organic and ethical sourcing</a:t>
            </a:r>
            <a:endParaRPr lang="en-IN" sz="1400" dirty="0">
              <a:solidFill>
                <a:srgbClr val="000000"/>
              </a:solidFill>
              <a:latin typeface="Times New Roman" panose="02020603050405020304" pitchFamily="18" charset="0"/>
              <a:ea typeface="Arial" panose="020B060402020202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n-GB" sz="1400" dirty="0">
                <a:solidFill>
                  <a:srgbClr val="000000"/>
                </a:solidFill>
                <a:latin typeface="Times New Roman" panose="02020603050405020304" pitchFamily="18" charset="0"/>
                <a:ea typeface="Arial" panose="020B0604020202020204" pitchFamily="34" charset="0"/>
                <a:cs typeface="Arial" panose="020B0604020202020204" pitchFamily="34" charset="0"/>
              </a:rPr>
              <a:t>Guaranteed beard growth with cash-back options to consumers</a:t>
            </a:r>
            <a:endParaRPr lang="en-IN" sz="1400" dirty="0">
              <a:solidFill>
                <a:srgbClr val="000000"/>
              </a:solidFill>
              <a:latin typeface="Times New Roman" panose="02020603050405020304" pitchFamily="18" charset="0"/>
              <a:ea typeface="Arial" panose="020B0604020202020204" pitchFamily="34" charset="0"/>
              <a:cs typeface="Arial" panose="020B0604020202020204" pitchFamily="34" charset="0"/>
            </a:endParaRPr>
          </a:p>
          <a:p>
            <a:pPr marL="342900" lvl="0" indent="-342900" algn="just">
              <a:lnSpc>
                <a:spcPct val="150000"/>
              </a:lnSpc>
              <a:spcAft>
                <a:spcPts val="0"/>
              </a:spcAft>
              <a:buFont typeface="Symbol" panose="05050102010706020507" pitchFamily="18" charset="2"/>
              <a:buChar char=""/>
            </a:pPr>
            <a:r>
              <a:rPr lang="en-GB" sz="1400" dirty="0">
                <a:solidFill>
                  <a:srgbClr val="000000"/>
                </a:solidFill>
                <a:latin typeface="Times New Roman" panose="02020603050405020304" pitchFamily="18" charset="0"/>
                <a:ea typeface="Arial" panose="020B0604020202020204" pitchFamily="34" charset="0"/>
                <a:cs typeface="Arial" panose="020B0604020202020204" pitchFamily="34" charset="0"/>
              </a:rPr>
              <a:t>24 hours accessibility through features like online marketing and online consultation</a:t>
            </a:r>
            <a:endParaRPr lang="en-IN" sz="1400" dirty="0">
              <a:solidFill>
                <a:srgbClr val="000000"/>
              </a:solidFill>
              <a:latin typeface="Times New Roman" panose="02020603050405020304" pitchFamily="18" charset="0"/>
              <a:ea typeface="Arial" panose="020B0604020202020204" pitchFamily="34" charset="0"/>
              <a:cs typeface="Arial" panose="020B0604020202020204" pitchFamily="34" charset="0"/>
            </a:endParaRPr>
          </a:p>
          <a:p>
            <a:pPr marL="342900" lvl="0" indent="-342900" algn="just">
              <a:lnSpc>
                <a:spcPct val="150000"/>
              </a:lnSpc>
              <a:spcAft>
                <a:spcPts val="520"/>
              </a:spcAft>
              <a:buFont typeface="Symbol" panose="05050102010706020507" pitchFamily="18" charset="2"/>
              <a:buChar char=""/>
            </a:pPr>
            <a:r>
              <a:rPr lang="en-GB" sz="1400" dirty="0">
                <a:solidFill>
                  <a:srgbClr val="000000"/>
                </a:solidFill>
                <a:latin typeface="Times New Roman" panose="02020603050405020304" pitchFamily="18" charset="0"/>
                <a:ea typeface="Arial" panose="020B0604020202020204" pitchFamily="34" charset="0"/>
                <a:cs typeface="Arial" panose="020B0604020202020204" pitchFamily="34" charset="0"/>
              </a:rPr>
              <a:t>Understanding consumers and their perspectives through online consultations</a:t>
            </a:r>
            <a:endParaRPr lang="en-IN" sz="1400" dirty="0">
              <a:solidFill>
                <a:srgbClr val="000000"/>
              </a:solidFill>
              <a:latin typeface="Times New Roman" panose="02020603050405020304" pitchFamily="18"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644529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424</TotalTime>
  <Words>1422</Words>
  <Application>Microsoft Office PowerPoint</Application>
  <PresentationFormat>Widescreen</PresentationFormat>
  <Paragraphs>291</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 Light</vt:lpstr>
      <vt:lpstr>Garamond</vt:lpstr>
      <vt:lpstr>Symbol</vt:lpstr>
      <vt:lpstr>Times New Roman</vt:lpstr>
      <vt:lpstr>Organic</vt:lpstr>
      <vt:lpstr>The Super  Beard Brand</vt:lpstr>
      <vt:lpstr>PowerPoint Presentation</vt:lpstr>
      <vt:lpstr>PowerPoint Presentation</vt:lpstr>
      <vt:lpstr>The problem that the venture seeks to solve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Super  Beard Brand</dc:title>
  <dc:creator>User</dc:creator>
  <cp:lastModifiedBy>User</cp:lastModifiedBy>
  <cp:revision>76</cp:revision>
  <dcterms:created xsi:type="dcterms:W3CDTF">2018-09-03T03:22:37Z</dcterms:created>
  <dcterms:modified xsi:type="dcterms:W3CDTF">2018-09-03T10:26:41Z</dcterms:modified>
</cp:coreProperties>
</file>